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sldx" ContentType="application/vnd.openxmlformats-officedocument.presentationml.slid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59"/>
  </p:notesMasterIdLst>
  <p:sldIdLst>
    <p:sldId id="568" r:id="rId2"/>
    <p:sldId id="371" r:id="rId3"/>
    <p:sldId id="374" r:id="rId4"/>
    <p:sldId id="424" r:id="rId5"/>
    <p:sldId id="422" r:id="rId6"/>
    <p:sldId id="423" r:id="rId7"/>
    <p:sldId id="427" r:id="rId8"/>
    <p:sldId id="438" r:id="rId9"/>
    <p:sldId id="439" r:id="rId10"/>
    <p:sldId id="444" r:id="rId11"/>
    <p:sldId id="518" r:id="rId12"/>
    <p:sldId id="546" r:id="rId13"/>
    <p:sldId id="544" r:id="rId14"/>
    <p:sldId id="545" r:id="rId15"/>
    <p:sldId id="421" r:id="rId16"/>
    <p:sldId id="430" r:id="rId17"/>
    <p:sldId id="548" r:id="rId18"/>
    <p:sldId id="549" r:id="rId19"/>
    <p:sldId id="551" r:id="rId20"/>
    <p:sldId id="562" r:id="rId21"/>
    <p:sldId id="560" r:id="rId22"/>
    <p:sldId id="524" r:id="rId23"/>
    <p:sldId id="558" r:id="rId24"/>
    <p:sldId id="555" r:id="rId25"/>
    <p:sldId id="521" r:id="rId26"/>
    <p:sldId id="536" r:id="rId27"/>
    <p:sldId id="496" r:id="rId28"/>
    <p:sldId id="501" r:id="rId29"/>
    <p:sldId id="525" r:id="rId30"/>
    <p:sldId id="526" r:id="rId31"/>
    <p:sldId id="515" r:id="rId32"/>
    <p:sldId id="527" r:id="rId33"/>
    <p:sldId id="559" r:id="rId34"/>
    <p:sldId id="540" r:id="rId35"/>
    <p:sldId id="556" r:id="rId36"/>
    <p:sldId id="535" r:id="rId37"/>
    <p:sldId id="340" r:id="rId38"/>
    <p:sldId id="523" r:id="rId39"/>
    <p:sldId id="567" r:id="rId40"/>
    <p:sldId id="566" r:id="rId41"/>
    <p:sldId id="565" r:id="rId42"/>
    <p:sldId id="564" r:id="rId43"/>
    <p:sldId id="563" r:id="rId44"/>
    <p:sldId id="469" r:id="rId45"/>
    <p:sldId id="303" r:id="rId46"/>
    <p:sldId id="547" r:id="rId47"/>
    <p:sldId id="492" r:id="rId48"/>
    <p:sldId id="541" r:id="rId49"/>
    <p:sldId id="542" r:id="rId50"/>
    <p:sldId id="480" r:id="rId51"/>
    <p:sldId id="481" r:id="rId52"/>
    <p:sldId id="482" r:id="rId53"/>
    <p:sldId id="483" r:id="rId54"/>
    <p:sldId id="487" r:id="rId55"/>
    <p:sldId id="486" r:id="rId56"/>
    <p:sldId id="293" r:id="rId57"/>
    <p:sldId id="261" r:id="rId58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4A6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34555" autoAdjust="0"/>
    <p:restoredTop sz="86332" autoAdjust="0"/>
  </p:normalViewPr>
  <p:slideViewPr>
    <p:cSldViewPr>
      <p:cViewPr>
        <p:scale>
          <a:sx n="86" d="100"/>
          <a:sy n="86" d="100"/>
        </p:scale>
        <p:origin x="-2322" y="-11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notesViewPr>
    <p:cSldViewPr>
      <p:cViewPr>
        <p:scale>
          <a:sx n="82" d="100"/>
          <a:sy n="82" d="100"/>
        </p:scale>
        <p:origin x="-3972" y="-63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1.sldx"/><Relationship Id="rId2" Type="http://schemas.openxmlformats.org/officeDocument/2006/relationships/vmlDrawing" Target="../drawings/vmlDrawing1.vml"/><Relationship Id="rId1" Type="http://schemas.openxmlformats.org/officeDocument/2006/relationships/theme" Target="../theme/theme2.xml"/><Relationship Id="rId4" Type="http://schemas.openxmlformats.org/officeDocument/2006/relationships/image" Target="../media/image2.e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B86C3-1EA4-439E-8C61-90C4D2B29AB3}" type="datetimeFigureOut">
              <a:rPr lang="sv-SE" smtClean="0"/>
              <a:t>2013-06-05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DA7F4-87B3-46A9-B17E-071278C2FF82}" type="slidenum">
              <a:rPr lang="sv-SE" smtClean="0"/>
              <a:t>‹#›</a:t>
            </a:fld>
            <a:endParaRPr lang="sv-SE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67719"/>
              </p:ext>
            </p:extLst>
          </p:nvPr>
        </p:nvGraphicFramePr>
        <p:xfrm>
          <a:off x="1124744" y="683568"/>
          <a:ext cx="4570413" cy="342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5" name="Slide" r:id="rId3" imgW="4570415" imgH="3427327" progId="PowerPoint.Slide.12">
                  <p:embed/>
                </p:oleObj>
              </mc:Choice>
              <mc:Fallback>
                <p:oleObj name="Slide" r:id="rId3" imgW="4570415" imgH="3427327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4744" y="683568"/>
                        <a:ext cx="4570413" cy="342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20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Microsoft Sans Serif" pitchFamily="34" charset="0"/>
                <a:cs typeface="Microsoft Sans Serif" pitchFamily="34" charset="0"/>
              </a:rPr>
              <a:t>The members of a cluster are similar colors, whereas members of the corresponding depth cluster are different depth values. </a:t>
            </a:r>
            <a:endParaRPr lang="en-US" sz="1200" dirty="0" smtClean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Inter-view depth inconsistency </a:t>
            </a: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: If an object point with a given color is visible from N viewpoints, this point should have the same depth value in all N depth maps.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However, such points usually have different depth values in the depth cluster due to the inconsistency across multiple viewpoints. </a:t>
            </a:r>
            <a:endParaRPr lang="en-US" sz="1200" dirty="0" smtClean="0">
              <a:latin typeface="Microsoft Sans Serif" pitchFamily="34" charset="0"/>
              <a:cs typeface="Microsoft Sans Serif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69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Microsoft Sans Serif" pitchFamily="34" charset="0"/>
                <a:cs typeface="Microsoft Sans Serif" pitchFamily="34" charset="0"/>
              </a:rPr>
              <a:t>The members of a cluster are similar colors, whereas members of the corresponding depth cluster are different depth values. </a:t>
            </a:r>
            <a:endParaRPr lang="en-US" sz="1200" dirty="0" smtClean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Inter-view depth inconsistency </a:t>
            </a: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: If an object point with a given color is visible from N viewpoints, this point should have the same depth value in all N depth maps.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However, such points usually have different depth values in the depth cluster due to the inconsistency across multiple viewpoints. </a:t>
            </a:r>
            <a:endParaRPr lang="en-US" sz="1200" dirty="0" smtClean="0">
              <a:latin typeface="Microsoft Sans Serif" pitchFamily="34" charset="0"/>
              <a:cs typeface="Microsoft Sans Serif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69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53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547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55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5479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61D06-B474-4D2C-9EF7-F4D0B58737CF}" type="datetime1">
              <a:rPr lang="sv-SE" smtClean="0"/>
              <a:t>2013-06-05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935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AD0C-A4D4-4635-8D31-C66C00430A66}" type="datetime1">
              <a:rPr lang="sv-SE" smtClean="0"/>
              <a:t>2013-06-05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495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0F0B0-50E2-4EB5-929E-4FDDAD3F18E8}" type="datetime1">
              <a:rPr lang="sv-SE" smtClean="0"/>
              <a:t>2013-06-05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60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4854-92F6-4F7B-9ECD-4EDFD1F2E5A1}" type="datetime1">
              <a:rPr lang="sv-SE" smtClean="0"/>
              <a:t>2013-06-05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95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6CD2-A904-4949-9512-C6BDBDA5B832}" type="datetime1">
              <a:rPr lang="sv-SE" smtClean="0"/>
              <a:t>2013-06-05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653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1484-74F5-43AF-9075-7840AA8B8168}" type="datetime1">
              <a:rPr lang="sv-SE" smtClean="0"/>
              <a:t>2013-06-05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095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D454-FF01-4FEF-8C3A-4BEAD19328D1}" type="datetime1">
              <a:rPr lang="sv-SE" smtClean="0"/>
              <a:t>2013-06-05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756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DBF0-F585-4A87-B54C-DC56BD52610E}" type="datetime1">
              <a:rPr lang="sv-SE" smtClean="0"/>
              <a:t>2013-06-05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873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188640"/>
            <a:ext cx="9144000" cy="720080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54A6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143999" cy="18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8" name="Rectangle 7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870837" y="6413745"/>
            <a:ext cx="8252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ICASSP 2013 - Pravin Kumar Rana, A Variational Bayesian Inference Framework 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Depth Image Enhancement  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1/10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5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8069-FD12-476A-92A0-B06620CB11B0}" type="datetime1">
              <a:rPr lang="sv-SE" smtClean="0"/>
              <a:t>2013-06-05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52625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42BD-2177-40D8-AD39-A112E4470D58}" type="datetime1">
              <a:rPr lang="sv-SE" smtClean="0"/>
              <a:t>2013-06-05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015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B08AE-BC80-467A-A744-EB4AFD881C4C}" type="datetime1">
              <a:rPr lang="sv-SE" smtClean="0"/>
              <a:t>2013-06-05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182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jpeg"/><Relationship Id="rId7" Type="http://schemas.openxmlformats.org/officeDocument/2006/relationships/image" Target="../media/image14.png"/><Relationship Id="rId12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13.png"/><Relationship Id="rId5" Type="http://schemas.openxmlformats.org/officeDocument/2006/relationships/image" Target="../media/image6.jpe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.jpe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3.jpeg"/><Relationship Id="rId4" Type="http://schemas.openxmlformats.org/officeDocument/2006/relationships/image" Target="../media/image6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.jpeg"/><Relationship Id="rId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.jpeg"/><Relationship Id="rId5" Type="http://schemas.openxmlformats.org/officeDocument/2006/relationships/image" Target="../media/image32.png"/><Relationship Id="rId15" Type="http://schemas.openxmlformats.org/officeDocument/2006/relationships/image" Target="../media/image43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.jpeg"/><Relationship Id="rId5" Type="http://schemas.openxmlformats.org/officeDocument/2006/relationships/image" Target="../media/image32.png"/><Relationship Id="rId15" Type="http://schemas.openxmlformats.org/officeDocument/2006/relationships/image" Target="../media/image43.png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Relationship Id="rId1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10" Type="http://schemas.openxmlformats.org/officeDocument/2006/relationships/image" Target="../media/image10.jpeg"/><Relationship Id="rId4" Type="http://schemas.openxmlformats.org/officeDocument/2006/relationships/image" Target="../media/image6.jpe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52.jpe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0.png"/><Relationship Id="rId9" Type="http://schemas.openxmlformats.org/officeDocument/2006/relationships/image" Target="../media/image3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10" Type="http://schemas.openxmlformats.org/officeDocument/2006/relationships/image" Target="../media/image3.jpe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10" Type="http://schemas.openxmlformats.org/officeDocument/2006/relationships/image" Target="../media/image3.jpe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10" Type="http://schemas.openxmlformats.org/officeDocument/2006/relationships/image" Target="../media/image10.jpeg"/><Relationship Id="rId4" Type="http://schemas.openxmlformats.org/officeDocument/2006/relationships/image" Target="../media/image6.jpeg"/><Relationship Id="rId9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.jpeg"/><Relationship Id="rId7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microsoft.com/office/2007/relationships/hdphoto" Target="../media/hdphoto8.wdp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10" Type="http://schemas.openxmlformats.org/officeDocument/2006/relationships/image" Target="../media/image10.jpeg"/><Relationship Id="rId4" Type="http://schemas.openxmlformats.org/officeDocument/2006/relationships/image" Target="../media/image6.jpe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12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microsoft.com/office/2007/relationships/hdphoto" Target="../media/hdphoto1.wdp"/><Relationship Id="rId5" Type="http://schemas.openxmlformats.org/officeDocument/2006/relationships/image" Target="../media/image6.jpeg"/><Relationship Id="rId10" Type="http://schemas.openxmlformats.org/officeDocument/2006/relationships/image" Target="../media/image8.jpeg"/><Relationship Id="rId4" Type="http://schemas.openxmlformats.org/officeDocument/2006/relationships/image" Target="../media/image5.png"/><Relationship Id="rId9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jpe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3.jpeg"/><Relationship Id="rId5" Type="http://schemas.openxmlformats.org/officeDocument/2006/relationships/image" Target="../media/image6.jpe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3774" y="836712"/>
            <a:ext cx="9166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Multiview </a:t>
            </a:r>
            <a:r>
              <a:rPr lang="sv-SE" sz="36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Depth </a:t>
            </a:r>
            <a:r>
              <a:rPr lang="sv-SE" sz="36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Map Enhancement by </a:t>
            </a:r>
          </a:p>
          <a:p>
            <a:pPr algn="ctr"/>
            <a:r>
              <a:rPr lang="en-US" sz="36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Variational Bayes </a:t>
            </a:r>
            <a:r>
              <a:rPr lang="en-US" sz="36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Inference </a:t>
            </a:r>
            <a:r>
              <a:rPr lang="en-US" sz="36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Estimation of Dirichlet Mixture Models</a:t>
            </a:r>
            <a:endParaRPr lang="en-US" sz="36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-22475" y="3220521"/>
            <a:ext cx="915838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>
                <a:latin typeface="Microsoft Sans Serif" pitchFamily="34" charset="0"/>
                <a:cs typeface="Microsoft Sans Serif" pitchFamily="34" charset="0"/>
              </a:rPr>
              <a:t>Pravin Kumar Rana, </a:t>
            </a:r>
            <a:r>
              <a:rPr lang="sv-SE" sz="2400" dirty="0" smtClean="0">
                <a:latin typeface="Microsoft Sans Serif" pitchFamily="34" charset="0"/>
                <a:cs typeface="Microsoft Sans Serif" pitchFamily="34" charset="0"/>
              </a:rPr>
              <a:t>Zhanyu Ma, Jalil </a:t>
            </a:r>
            <a:r>
              <a:rPr lang="sv-SE" sz="2400" dirty="0">
                <a:latin typeface="Microsoft Sans Serif" pitchFamily="34" charset="0"/>
                <a:cs typeface="Microsoft Sans Serif" pitchFamily="34" charset="0"/>
              </a:rPr>
              <a:t>Taghia, and Markus </a:t>
            </a:r>
            <a:r>
              <a:rPr lang="sv-SE" sz="2400" dirty="0" smtClean="0">
                <a:latin typeface="Microsoft Sans Serif" pitchFamily="34" charset="0"/>
                <a:cs typeface="Microsoft Sans Serif" pitchFamily="34" charset="0"/>
              </a:rPr>
              <a:t>Flierl</a:t>
            </a:r>
          </a:p>
          <a:p>
            <a:pPr algn="ctr"/>
            <a:endParaRPr lang="sv-SE" sz="2400" dirty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sv-SE" sz="24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School of Electrical Engineering</a:t>
            </a:r>
          </a:p>
          <a:p>
            <a:pPr algn="ctr"/>
            <a:r>
              <a:rPr lang="en-US" sz="24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KTH Royal Institute of Technology</a:t>
            </a:r>
          </a:p>
          <a:p>
            <a:pPr algn="ctr"/>
            <a:r>
              <a:rPr lang="sv-SE" sz="24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Stockholm, </a:t>
            </a:r>
            <a:r>
              <a:rPr lang="sv-SE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Sweden</a:t>
            </a:r>
          </a:p>
          <a:p>
            <a:pPr algn="ctr"/>
            <a:endParaRPr lang="sv-SE" sz="24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endParaRPr lang="sv-SE" sz="2400" dirty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sv-SE" sz="2400" dirty="0" smtClean="0">
                <a:latin typeface="Microsoft Sans Serif" pitchFamily="34" charset="0"/>
                <a:cs typeface="Microsoft Sans Serif" pitchFamily="34" charset="0"/>
              </a:rPr>
              <a:t>May </a:t>
            </a:r>
            <a:r>
              <a:rPr lang="sv-SE" sz="2400" dirty="0" smtClean="0">
                <a:latin typeface="Microsoft Sans Serif" pitchFamily="34" charset="0"/>
                <a:cs typeface="Microsoft Sans Serif" pitchFamily="34" charset="0"/>
              </a:rPr>
              <a:t>31</a:t>
            </a:r>
            <a:r>
              <a:rPr lang="sv-SE" sz="2400" dirty="0" smtClean="0">
                <a:latin typeface="Microsoft Sans Serif" pitchFamily="34" charset="0"/>
                <a:cs typeface="Microsoft Sans Serif" pitchFamily="34" charset="0"/>
              </a:rPr>
              <a:t>, </a:t>
            </a:r>
            <a:r>
              <a:rPr lang="sv-SE" sz="2400" dirty="0" smtClean="0">
                <a:latin typeface="Microsoft Sans Serif" pitchFamily="34" charset="0"/>
                <a:cs typeface="Microsoft Sans Serif" pitchFamily="34" charset="0"/>
              </a:rPr>
              <a:t>2013</a:t>
            </a:r>
            <a:endParaRPr lang="sv-SE" sz="2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 dirty="0" smtClean="0">
              <a:solidFill>
                <a:sysClr val="windowText" lastClr="000000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51" y="-27384"/>
            <a:ext cx="9131439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IEEE International </a:t>
            </a:r>
            <a:r>
              <a:rPr lang="en-US" sz="2000" dirty="0">
                <a:solidFill>
                  <a:schemeClr val="tx1"/>
                </a:solidFill>
                <a:latin typeface="Comic Sans MS" pitchFamily="66" charset="0"/>
              </a:rPr>
              <a:t>Conference on Acoustics, Speech, and Signal Processing</a:t>
            </a:r>
            <a:endParaRPr lang="sv-SE" sz="2000" dirty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4" name="Rectangle 1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531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2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7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445046" y="908720"/>
            <a:ext cx="2989684" cy="5061520"/>
            <a:chOff x="5557614" y="1368883"/>
            <a:chExt cx="2989684" cy="5061520"/>
          </a:xfrm>
        </p:grpSpPr>
        <p:pic>
          <p:nvPicPr>
            <p:cNvPr id="16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18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4" name="Group 73"/>
          <p:cNvGrpSpPr/>
          <p:nvPr/>
        </p:nvGrpSpPr>
        <p:grpSpPr>
          <a:xfrm>
            <a:off x="2267744" y="3884400"/>
            <a:ext cx="1136353" cy="788951"/>
            <a:chOff x="4497510" y="4071286"/>
            <a:chExt cx="1136353" cy="788951"/>
          </a:xfrm>
        </p:grpSpPr>
        <p:pic>
          <p:nvPicPr>
            <p:cNvPr id="75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818" y="4071286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522" y="4124596"/>
              <a:ext cx="971045" cy="68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510" y="4171191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Rectangle 49"/>
          <p:cNvSpPr/>
          <p:nvPr/>
        </p:nvSpPr>
        <p:spPr>
          <a:xfrm>
            <a:off x="3623943" y="984176"/>
            <a:ext cx="5501025" cy="114390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Depth pixels represent shortest distance between object points and the camera plane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To be estimated from multiview imagery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3707904" y="2348880"/>
            <a:ext cx="1636919" cy="1183759"/>
            <a:chOff x="3563888" y="2348880"/>
            <a:chExt cx="1636919" cy="1183759"/>
          </a:xfrm>
        </p:grpSpPr>
        <p:sp>
          <p:nvSpPr>
            <p:cNvPr id="54" name="TextBox 53"/>
            <p:cNvSpPr txBox="1"/>
            <p:nvPr/>
          </p:nvSpPr>
          <p:spPr>
            <a:xfrm>
              <a:off x="3563888" y="2348880"/>
              <a:ext cx="16369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000" dirty="0" smtClean="0">
                  <a:latin typeface="Microsoft Sans Serif" pitchFamily="34" charset="0"/>
                  <a:cs typeface="Microsoft Sans Serif" pitchFamily="34" charset="0"/>
                </a:rPr>
                <a:t>Depth image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736321" y="2734751"/>
              <a:ext cx="1116022" cy="797888"/>
              <a:chOff x="2915816" y="2744276"/>
              <a:chExt cx="1116022" cy="797888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9104" y="2744276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997" y="2802174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2839705"/>
                <a:ext cx="992734" cy="702459"/>
              </a:xfrm>
              <a:prstGeom prst="rect">
                <a:avLst/>
              </a:prstGeom>
            </p:spPr>
          </p:pic>
        </p:grpSp>
      </p:grpSp>
      <p:sp>
        <p:nvSpPr>
          <p:cNvPr id="15" name="Rectangle 14"/>
          <p:cNvSpPr/>
          <p:nvPr/>
        </p:nvSpPr>
        <p:spPr>
          <a:xfrm>
            <a:off x="3726936" y="3584195"/>
            <a:ext cx="1546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3D </a:t>
            </a:r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warping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7" name="Rectangle 66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5276389" y="2400340"/>
            <a:ext cx="871192" cy="1481033"/>
            <a:chOff x="4983198" y="2285799"/>
            <a:chExt cx="583160" cy="1481033"/>
          </a:xfrm>
        </p:grpSpPr>
        <p:sp>
          <p:nvSpPr>
            <p:cNvPr id="71" name="Rectangle 70"/>
            <p:cNvSpPr/>
            <p:nvPr/>
          </p:nvSpPr>
          <p:spPr>
            <a:xfrm rot="10800000">
              <a:off x="5121370" y="2722075"/>
              <a:ext cx="290343" cy="70620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83198" y="2285799"/>
              <a:ext cx="583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crosoft Sans Serif" pitchFamily="34" charset="0"/>
                  <a:cs typeface="Microsoft Sans Serif" pitchFamily="34" charset="0"/>
                </a:rPr>
                <a:t>Near</a:t>
              </a:r>
              <a:endParaRPr lang="en-US" sz="16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057005" y="3428278"/>
              <a:ext cx="407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crosoft Sans Serif" pitchFamily="34" charset="0"/>
                  <a:cs typeface="Microsoft Sans Serif" pitchFamily="34" charset="0"/>
                </a:rPr>
                <a:t>Far</a:t>
              </a:r>
              <a:endParaRPr lang="en-US" sz="16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Depth image based rendering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60" name="Table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94811"/>
              </p:ext>
            </p:extLst>
          </p:nvPr>
        </p:nvGraphicFramePr>
        <p:xfrm>
          <a:off x="539552" y="5924897"/>
          <a:ext cx="295232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03767"/>
              </p:ext>
            </p:extLst>
          </p:nvPr>
        </p:nvGraphicFramePr>
        <p:xfrm>
          <a:off x="107504" y="4680712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6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</a:rPr>
              <a:t>Depth estimation</a:t>
            </a:r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432167"/>
              </p:ext>
            </p:extLst>
          </p:nvPr>
        </p:nvGraphicFramePr>
        <p:xfrm>
          <a:off x="35496" y="1177792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20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20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0" name="Rectangle 3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495333"/>
            <a:ext cx="3030948" cy="2483615"/>
            <a:chOff x="827584" y="1895347"/>
            <a:chExt cx="3030948" cy="2483615"/>
          </a:xfrm>
        </p:grpSpPr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844" y="5949280"/>
            <a:ext cx="911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sz="20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Software 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738769"/>
              </p:ext>
            </p:extLst>
          </p:nvPr>
        </p:nvGraphicFramePr>
        <p:xfrm>
          <a:off x="30552" y="4976976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20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01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</a:rPr>
              <a:t>Depth estimation</a:t>
            </a:r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462066"/>
              </p:ext>
            </p:extLst>
          </p:nvPr>
        </p:nvGraphicFramePr>
        <p:xfrm>
          <a:off x="35496" y="1177792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20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20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0" name="Rectangle 3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423325"/>
            <a:ext cx="7509770" cy="2555623"/>
            <a:chOff x="827584" y="1823339"/>
            <a:chExt cx="7509770" cy="2555623"/>
          </a:xfrm>
        </p:grpSpPr>
        <p:cxnSp>
          <p:nvCxnSpPr>
            <p:cNvPr id="2065" name="Straight Arrow Connector 2064"/>
            <p:cNvCxnSpPr>
              <a:stCxn id="84" idx="2"/>
              <a:endCxn id="68" idx="0"/>
            </p:cNvCxnSpPr>
            <p:nvPr/>
          </p:nvCxnSpPr>
          <p:spPr>
            <a:xfrm flipH="1">
              <a:off x="6817872" y="2970241"/>
              <a:ext cx="2479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66" name="Group 2065"/>
            <p:cNvGrpSpPr/>
            <p:nvPr/>
          </p:nvGrpSpPr>
          <p:grpSpPr>
            <a:xfrm>
              <a:off x="3203848" y="1823339"/>
              <a:ext cx="5133506" cy="2531240"/>
              <a:chOff x="3203848" y="2183379"/>
              <a:chExt cx="5133506" cy="2531240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1375" y="3571206"/>
                <a:ext cx="1432994" cy="1143413"/>
              </a:xfrm>
              <a:prstGeom prst="rect">
                <a:avLst/>
              </a:prstGeom>
            </p:spPr>
          </p:pic>
          <p:sp>
            <p:nvSpPr>
              <p:cNvPr id="84" name="Rounded Rectangle 83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2050" name="Elbow Connector 2049"/>
              <p:cNvCxnSpPr/>
              <p:nvPr/>
            </p:nvCxnSpPr>
            <p:spPr>
              <a:xfrm rot="5400000">
                <a:off x="7642624" y="2327112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/>
              <p:nvPr/>
            </p:nvCxnSpPr>
            <p:spPr>
              <a:xfrm rot="5400000">
                <a:off x="6555340" y="2448390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/>
              <p:nvPr/>
            </p:nvCxnSpPr>
            <p:spPr>
              <a:xfrm rot="16200000" flipH="1">
                <a:off x="5163403" y="2330899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3203848" y="4229104"/>
                <a:ext cx="2730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Estimated depth maps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844" y="5949280"/>
            <a:ext cx="911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sz="20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032377"/>
              </p:ext>
            </p:extLst>
          </p:nvPr>
        </p:nvGraphicFramePr>
        <p:xfrm>
          <a:off x="30552" y="4976976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20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20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7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</a:rPr>
              <a:t>Depth estimation</a:t>
            </a:r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62381"/>
              </p:ext>
            </p:extLst>
          </p:nvPr>
        </p:nvGraphicFramePr>
        <p:xfrm>
          <a:off x="35496" y="1177792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20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20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0" name="Rectangle 3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27584" y="2423325"/>
            <a:ext cx="7509770" cy="2555623"/>
            <a:chOff x="827584" y="2420889"/>
            <a:chExt cx="7509770" cy="2555623"/>
          </a:xfrm>
        </p:grpSpPr>
        <p:grpSp>
          <p:nvGrpSpPr>
            <p:cNvPr id="2" name="Group 1"/>
            <p:cNvGrpSpPr/>
            <p:nvPr/>
          </p:nvGrpSpPr>
          <p:grpSpPr>
            <a:xfrm>
              <a:off x="827584" y="2420889"/>
              <a:ext cx="7509770" cy="2555623"/>
              <a:chOff x="827584" y="1823339"/>
              <a:chExt cx="7509770" cy="2555623"/>
            </a:xfrm>
          </p:grpSpPr>
          <p:cxnSp>
            <p:nvCxnSpPr>
              <p:cNvPr id="2065" name="Straight Arrow Connector 2064"/>
              <p:cNvCxnSpPr>
                <a:stCxn id="84" idx="2"/>
                <a:endCxn id="68" idx="0"/>
              </p:cNvCxnSpPr>
              <p:nvPr/>
            </p:nvCxnSpPr>
            <p:spPr>
              <a:xfrm flipH="1">
                <a:off x="6817872" y="2970241"/>
                <a:ext cx="2479" cy="2409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6" name="Picture 2" descr="C:\Pravin\Papers\EUSIPCO\2012\Poster\img\news-d-2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4963" y="3226331"/>
                <a:ext cx="1392185" cy="11526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7" name="Straight Arrow Connector 106"/>
              <p:cNvCxnSpPr>
                <a:stCxn id="102" idx="2"/>
              </p:cNvCxnSpPr>
              <p:nvPr/>
            </p:nvCxnSpPr>
            <p:spPr>
              <a:xfrm flipH="1">
                <a:off x="2339051" y="2970241"/>
                <a:ext cx="2478" cy="2409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6" name="Group 2065"/>
              <p:cNvGrpSpPr/>
              <p:nvPr/>
            </p:nvGrpSpPr>
            <p:grpSpPr>
              <a:xfrm>
                <a:off x="3203848" y="1823339"/>
                <a:ext cx="5133506" cy="2531240"/>
                <a:chOff x="3203848" y="2183379"/>
                <a:chExt cx="5133506" cy="2531240"/>
              </a:xfrm>
            </p:grpSpPr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1375" y="3571206"/>
                  <a:ext cx="1432994" cy="1143413"/>
                </a:xfrm>
                <a:prstGeom prst="rect">
                  <a:avLst/>
                </a:prstGeom>
              </p:spPr>
            </p:pic>
            <p:sp>
              <p:nvSpPr>
                <p:cNvPr id="84" name="Rounded Rectangle 83"/>
                <p:cNvSpPr/>
                <p:nvPr/>
              </p:nvSpPr>
              <p:spPr>
                <a:xfrm>
                  <a:off x="5854345" y="2713402"/>
                  <a:ext cx="1932012" cy="616879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  <a:latin typeface="Microsoft Sans Serif" pitchFamily="34" charset="0"/>
                      <a:cs typeface="Microsoft Sans Serif" pitchFamily="34" charset="0"/>
                    </a:rPr>
                    <a:t>DERS</a:t>
                  </a:r>
                </a:p>
              </p:txBody>
            </p:sp>
            <p:cxnSp>
              <p:nvCxnSpPr>
                <p:cNvPr id="2050" name="Elbow Connector 2049"/>
                <p:cNvCxnSpPr/>
                <p:nvPr/>
              </p:nvCxnSpPr>
              <p:spPr>
                <a:xfrm rot="5400000">
                  <a:off x="7642624" y="2327112"/>
                  <a:ext cx="838464" cy="550997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2" name="Elbow Connector 2051"/>
                <p:cNvCxnSpPr/>
                <p:nvPr/>
              </p:nvCxnSpPr>
              <p:spPr>
                <a:xfrm rot="5400000">
                  <a:off x="6555340" y="2448390"/>
                  <a:ext cx="530024" cy="1"/>
                </a:xfrm>
                <a:prstGeom prst="bentConnector3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6" name="Elbow Connector 2055"/>
                <p:cNvCxnSpPr/>
                <p:nvPr/>
              </p:nvCxnSpPr>
              <p:spPr>
                <a:xfrm rot="16200000" flipH="1">
                  <a:off x="5163403" y="2330899"/>
                  <a:ext cx="833945" cy="547940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/>
                <p:cNvSpPr txBox="1"/>
                <p:nvPr/>
              </p:nvSpPr>
              <p:spPr>
                <a:xfrm>
                  <a:off x="3203848" y="4229104"/>
                  <a:ext cx="27302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Microsoft Sans Serif" pitchFamily="34" charset="0"/>
                      <a:cs typeface="Microsoft Sans Serif" pitchFamily="34" charset="0"/>
                    </a:rPr>
                    <a:t>Estimated depth maps</a:t>
                  </a:r>
                  <a:endParaRPr lang="en-US" sz="2000" dirty="0">
                    <a:latin typeface="Microsoft Sans Serif" pitchFamily="34" charset="0"/>
                    <a:cs typeface="Microsoft Sans Serif" pitchFamily="34" charset="0"/>
                  </a:endParaRP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827584" y="1895347"/>
                <a:ext cx="3030948" cy="1074894"/>
                <a:chOff x="5306406" y="2255387"/>
                <a:chExt cx="3030948" cy="1074894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5854345" y="2713402"/>
                  <a:ext cx="1932012" cy="616879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  <a:latin typeface="Microsoft Sans Serif" pitchFamily="34" charset="0"/>
                      <a:cs typeface="Microsoft Sans Serif" pitchFamily="34" charset="0"/>
                    </a:rPr>
                    <a:t>DERS</a:t>
                  </a:r>
                </a:p>
              </p:txBody>
            </p:sp>
            <p:cxnSp>
              <p:nvCxnSpPr>
                <p:cNvPr id="103" name="Elbow Connector 102"/>
                <p:cNvCxnSpPr/>
                <p:nvPr/>
              </p:nvCxnSpPr>
              <p:spPr>
                <a:xfrm rot="5400000">
                  <a:off x="7678628" y="2363116"/>
                  <a:ext cx="766456" cy="550997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Elbow Connector 103"/>
                <p:cNvCxnSpPr/>
                <p:nvPr/>
              </p:nvCxnSpPr>
              <p:spPr>
                <a:xfrm rot="5400000">
                  <a:off x="6591344" y="2484394"/>
                  <a:ext cx="458016" cy="1"/>
                </a:xfrm>
                <a:prstGeom prst="bentConnector3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Elbow Connector 104"/>
                <p:cNvCxnSpPr/>
                <p:nvPr/>
              </p:nvCxnSpPr>
              <p:spPr>
                <a:xfrm rot="16200000" flipH="1">
                  <a:off x="5199407" y="2366903"/>
                  <a:ext cx="761937" cy="547940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Oval 2"/>
            <p:cNvSpPr/>
            <p:nvPr/>
          </p:nvSpPr>
          <p:spPr>
            <a:xfrm>
              <a:off x="1907704" y="3930620"/>
              <a:ext cx="664945" cy="64807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427335" y="3930620"/>
              <a:ext cx="664945" cy="64807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3" idx="6"/>
              <a:endCxn id="45" idx="2"/>
            </p:cNvCxnSpPr>
            <p:nvPr/>
          </p:nvCxnSpPr>
          <p:spPr>
            <a:xfrm>
              <a:off x="2572649" y="4254656"/>
              <a:ext cx="3854686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844" y="5949280"/>
            <a:ext cx="911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sz="20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56412"/>
              </p:ext>
            </p:extLst>
          </p:nvPr>
        </p:nvGraphicFramePr>
        <p:xfrm>
          <a:off x="30552" y="4976976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20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20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4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</a:rPr>
              <a:t>Depth estimation</a:t>
            </a:r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62381"/>
              </p:ext>
            </p:extLst>
          </p:nvPr>
        </p:nvGraphicFramePr>
        <p:xfrm>
          <a:off x="35496" y="1177792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20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20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0" name="Rectangle 3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27584" y="2423325"/>
            <a:ext cx="7509770" cy="2555623"/>
            <a:chOff x="827584" y="2420889"/>
            <a:chExt cx="7509770" cy="2555623"/>
          </a:xfrm>
        </p:grpSpPr>
        <p:grpSp>
          <p:nvGrpSpPr>
            <p:cNvPr id="2" name="Group 1"/>
            <p:cNvGrpSpPr/>
            <p:nvPr/>
          </p:nvGrpSpPr>
          <p:grpSpPr>
            <a:xfrm>
              <a:off x="827584" y="2420889"/>
              <a:ext cx="7509770" cy="2555623"/>
              <a:chOff x="827584" y="1823339"/>
              <a:chExt cx="7509770" cy="2555623"/>
            </a:xfrm>
          </p:grpSpPr>
          <p:cxnSp>
            <p:nvCxnSpPr>
              <p:cNvPr id="2065" name="Straight Arrow Connector 2064"/>
              <p:cNvCxnSpPr>
                <a:stCxn id="84" idx="2"/>
                <a:endCxn id="68" idx="0"/>
              </p:cNvCxnSpPr>
              <p:nvPr/>
            </p:nvCxnSpPr>
            <p:spPr>
              <a:xfrm flipH="1">
                <a:off x="6817872" y="2970241"/>
                <a:ext cx="2479" cy="2409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6" name="Picture 2" descr="C:\Pravin\Papers\EUSIPCO\2012\Poster\img\news-d-2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4963" y="3226331"/>
                <a:ext cx="1392185" cy="11526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7" name="Straight Arrow Connector 106"/>
              <p:cNvCxnSpPr>
                <a:stCxn id="102" idx="2"/>
              </p:cNvCxnSpPr>
              <p:nvPr/>
            </p:nvCxnSpPr>
            <p:spPr>
              <a:xfrm flipH="1">
                <a:off x="2339051" y="2970241"/>
                <a:ext cx="2478" cy="2409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6" name="Group 2065"/>
              <p:cNvGrpSpPr/>
              <p:nvPr/>
            </p:nvGrpSpPr>
            <p:grpSpPr>
              <a:xfrm>
                <a:off x="3203848" y="1823339"/>
                <a:ext cx="5133506" cy="2531240"/>
                <a:chOff x="3203848" y="2183379"/>
                <a:chExt cx="5133506" cy="2531240"/>
              </a:xfrm>
            </p:grpSpPr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1375" y="3571206"/>
                  <a:ext cx="1432994" cy="1143413"/>
                </a:xfrm>
                <a:prstGeom prst="rect">
                  <a:avLst/>
                </a:prstGeom>
              </p:spPr>
            </p:pic>
            <p:sp>
              <p:nvSpPr>
                <p:cNvPr id="84" name="Rounded Rectangle 83"/>
                <p:cNvSpPr/>
                <p:nvPr/>
              </p:nvSpPr>
              <p:spPr>
                <a:xfrm>
                  <a:off x="5854345" y="2713402"/>
                  <a:ext cx="1932012" cy="616879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  <a:latin typeface="Microsoft Sans Serif" pitchFamily="34" charset="0"/>
                      <a:cs typeface="Microsoft Sans Serif" pitchFamily="34" charset="0"/>
                    </a:rPr>
                    <a:t>DERS</a:t>
                  </a:r>
                </a:p>
              </p:txBody>
            </p:sp>
            <p:cxnSp>
              <p:nvCxnSpPr>
                <p:cNvPr id="2050" name="Elbow Connector 2049"/>
                <p:cNvCxnSpPr/>
                <p:nvPr/>
              </p:nvCxnSpPr>
              <p:spPr>
                <a:xfrm rot="5400000">
                  <a:off x="7642624" y="2327112"/>
                  <a:ext cx="838464" cy="550997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2" name="Elbow Connector 2051"/>
                <p:cNvCxnSpPr/>
                <p:nvPr/>
              </p:nvCxnSpPr>
              <p:spPr>
                <a:xfrm rot="5400000">
                  <a:off x="6555340" y="2448390"/>
                  <a:ext cx="530024" cy="1"/>
                </a:xfrm>
                <a:prstGeom prst="bentConnector3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6" name="Elbow Connector 2055"/>
                <p:cNvCxnSpPr/>
                <p:nvPr/>
              </p:nvCxnSpPr>
              <p:spPr>
                <a:xfrm rot="16200000" flipH="1">
                  <a:off x="5163403" y="2330899"/>
                  <a:ext cx="833945" cy="547940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/>
                <p:cNvSpPr txBox="1"/>
                <p:nvPr/>
              </p:nvSpPr>
              <p:spPr>
                <a:xfrm>
                  <a:off x="3203848" y="4229104"/>
                  <a:ext cx="273023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Microsoft Sans Serif" pitchFamily="34" charset="0"/>
                      <a:cs typeface="Microsoft Sans Serif" pitchFamily="34" charset="0"/>
                    </a:rPr>
                    <a:t>Estimated depth maps</a:t>
                  </a:r>
                  <a:endParaRPr lang="en-US" sz="2000" dirty="0">
                    <a:latin typeface="Microsoft Sans Serif" pitchFamily="34" charset="0"/>
                    <a:cs typeface="Microsoft Sans Serif" pitchFamily="34" charset="0"/>
                  </a:endParaRP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827584" y="1895347"/>
                <a:ext cx="3030948" cy="1074894"/>
                <a:chOff x="5306406" y="2255387"/>
                <a:chExt cx="3030948" cy="1074894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5854345" y="2713402"/>
                  <a:ext cx="1932012" cy="616879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  <a:latin typeface="Microsoft Sans Serif" pitchFamily="34" charset="0"/>
                      <a:cs typeface="Microsoft Sans Serif" pitchFamily="34" charset="0"/>
                    </a:rPr>
                    <a:t>DERS</a:t>
                  </a:r>
                </a:p>
              </p:txBody>
            </p:sp>
            <p:cxnSp>
              <p:nvCxnSpPr>
                <p:cNvPr id="103" name="Elbow Connector 102"/>
                <p:cNvCxnSpPr/>
                <p:nvPr/>
              </p:nvCxnSpPr>
              <p:spPr>
                <a:xfrm rot="5400000">
                  <a:off x="7678628" y="2363116"/>
                  <a:ext cx="766456" cy="550997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Elbow Connector 103"/>
                <p:cNvCxnSpPr/>
                <p:nvPr/>
              </p:nvCxnSpPr>
              <p:spPr>
                <a:xfrm rot="5400000">
                  <a:off x="6591344" y="2484394"/>
                  <a:ext cx="458016" cy="1"/>
                </a:xfrm>
                <a:prstGeom prst="bentConnector3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Elbow Connector 104"/>
                <p:cNvCxnSpPr/>
                <p:nvPr/>
              </p:nvCxnSpPr>
              <p:spPr>
                <a:xfrm rot="16200000" flipH="1">
                  <a:off x="5199407" y="2366903"/>
                  <a:ext cx="761937" cy="547940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Oval 2"/>
            <p:cNvSpPr/>
            <p:nvPr/>
          </p:nvSpPr>
          <p:spPr>
            <a:xfrm>
              <a:off x="1907704" y="3930620"/>
              <a:ext cx="664945" cy="64807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427335" y="3930620"/>
              <a:ext cx="664945" cy="64807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3" idx="6"/>
              <a:endCxn id="45" idx="2"/>
            </p:cNvCxnSpPr>
            <p:nvPr/>
          </p:nvCxnSpPr>
          <p:spPr>
            <a:xfrm>
              <a:off x="2572649" y="4254656"/>
              <a:ext cx="3854686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-10791" y="544522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Problem: Inter-view depth inconsistency</a:t>
            </a:r>
            <a:endParaRPr lang="en-US" sz="2400" u="sng" dirty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44" y="5949280"/>
            <a:ext cx="9117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sz="20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56412"/>
              </p:ext>
            </p:extLst>
          </p:nvPr>
        </p:nvGraphicFramePr>
        <p:xfrm>
          <a:off x="30552" y="4976976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20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20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4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Depth enhancement framework</a:t>
            </a:r>
            <a:endParaRPr lang="sv-SE" sz="4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</a:rPr>
              <a:t>Overview of our prior work</a:t>
            </a:r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110" name="Rectangle 4109"/>
          <p:cNvSpPr/>
          <p:nvPr/>
        </p:nvSpPr>
        <p:spPr>
          <a:xfrm>
            <a:off x="630790" y="5886119"/>
            <a:ext cx="850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[1]</a:t>
            </a:r>
            <a:r>
              <a:rPr lang="sv-SE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P.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K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Rana,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J. Taghia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and M. Flierl, “A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v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ariational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Bayesian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inference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ramework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epth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mage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nhancement,”  IEEE Int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Symp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Multimedia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(ISM), 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2012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3" name="Rectangle 4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cxnSp>
        <p:nvCxnSpPr>
          <p:cNvPr id="6" name="Straight Arrow Connector 5"/>
          <p:cNvCxnSpPr>
            <a:stCxn id="11" idx="2"/>
            <a:endCxn id="3" idx="0"/>
          </p:cNvCxnSpPr>
          <p:nvPr/>
        </p:nvCxnSpPr>
        <p:spPr>
          <a:xfrm>
            <a:off x="4611942" y="2203647"/>
            <a:ext cx="0" cy="279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  <a:endCxn id="12" idx="0"/>
          </p:cNvCxnSpPr>
          <p:nvPr/>
        </p:nvCxnSpPr>
        <p:spPr>
          <a:xfrm>
            <a:off x="4611942" y="3040274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2"/>
            <a:endCxn id="13" idx="0"/>
          </p:cNvCxnSpPr>
          <p:nvPr/>
        </p:nvCxnSpPr>
        <p:spPr>
          <a:xfrm>
            <a:off x="4611942" y="3915551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11" idx="0"/>
          </p:cNvCxnSpPr>
          <p:nvPr/>
        </p:nvCxnSpPr>
        <p:spPr>
          <a:xfrm flipH="1">
            <a:off x="4611942" y="1371546"/>
            <a:ext cx="916" cy="275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555776" y="971436"/>
            <a:ext cx="4112332" cy="4537785"/>
            <a:chOff x="2483768" y="908720"/>
            <a:chExt cx="4112332" cy="4106498"/>
          </a:xfrm>
        </p:grpSpPr>
        <p:grpSp>
          <p:nvGrpSpPr>
            <p:cNvPr id="45" name="Group 44"/>
            <p:cNvGrpSpPr/>
            <p:nvPr/>
          </p:nvGrpSpPr>
          <p:grpSpPr>
            <a:xfrm>
              <a:off x="2483768" y="908720"/>
              <a:ext cx="4112332" cy="3456384"/>
              <a:chOff x="2483768" y="908720"/>
              <a:chExt cx="4112332" cy="3456384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2483768" y="2276872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color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483768" y="1519761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Concatenation of view imagery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483768" y="3068960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83768" y="3861048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subclassification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429808" y="908720"/>
                <a:ext cx="2222083" cy="362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M</a:t>
                </a:r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ultiview </a:t>
                </a:r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imagery</a:t>
                </a: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2608424" y="4653136"/>
              <a:ext cx="3871574" cy="362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Enhanced multiview depth maps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cxnSp>
          <p:nvCxnSpPr>
            <p:cNvPr id="48" name="Straight Arrow Connector 47"/>
            <p:cNvCxnSpPr>
              <a:stCxn id="13" idx="2"/>
              <a:endCxn id="47" idx="0"/>
            </p:cNvCxnSpPr>
            <p:nvPr/>
          </p:nvCxnSpPr>
          <p:spPr>
            <a:xfrm>
              <a:off x="4539934" y="4365104"/>
              <a:ext cx="4277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14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</a:rPr>
              <a:t>Overview of our prior work</a:t>
            </a:r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110" name="Rectangle 4109"/>
          <p:cNvSpPr/>
          <p:nvPr/>
        </p:nvSpPr>
        <p:spPr>
          <a:xfrm>
            <a:off x="630790" y="5886119"/>
            <a:ext cx="850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[1]</a:t>
            </a:r>
            <a:r>
              <a:rPr lang="sv-SE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P.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K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Rana,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J. Taghia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and M. Flierl, “A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v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ariational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Bayesian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inference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ramework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epth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mage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nhancement,”  IEEE Int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Symp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Multimedia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(ISM), 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2012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3" name="Rectangle 4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cxnSp>
        <p:nvCxnSpPr>
          <p:cNvPr id="6" name="Straight Arrow Connector 5"/>
          <p:cNvCxnSpPr>
            <a:stCxn id="11" idx="2"/>
            <a:endCxn id="3" idx="0"/>
          </p:cNvCxnSpPr>
          <p:nvPr/>
        </p:nvCxnSpPr>
        <p:spPr>
          <a:xfrm>
            <a:off x="4611942" y="2203647"/>
            <a:ext cx="0" cy="279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  <a:endCxn id="12" idx="0"/>
          </p:cNvCxnSpPr>
          <p:nvPr/>
        </p:nvCxnSpPr>
        <p:spPr>
          <a:xfrm>
            <a:off x="4611942" y="3040274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2"/>
            <a:endCxn id="13" idx="0"/>
          </p:cNvCxnSpPr>
          <p:nvPr/>
        </p:nvCxnSpPr>
        <p:spPr>
          <a:xfrm>
            <a:off x="4611942" y="3915551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11" idx="0"/>
          </p:cNvCxnSpPr>
          <p:nvPr/>
        </p:nvCxnSpPr>
        <p:spPr>
          <a:xfrm flipH="1">
            <a:off x="4611942" y="1371546"/>
            <a:ext cx="916" cy="275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555776" y="971436"/>
            <a:ext cx="4112332" cy="4537785"/>
            <a:chOff x="2483768" y="908720"/>
            <a:chExt cx="4112332" cy="4106498"/>
          </a:xfrm>
        </p:grpSpPr>
        <p:grpSp>
          <p:nvGrpSpPr>
            <p:cNvPr id="45" name="Group 44"/>
            <p:cNvGrpSpPr/>
            <p:nvPr/>
          </p:nvGrpSpPr>
          <p:grpSpPr>
            <a:xfrm>
              <a:off x="2483768" y="908720"/>
              <a:ext cx="4112332" cy="3456384"/>
              <a:chOff x="2483768" y="908720"/>
              <a:chExt cx="4112332" cy="3456384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2483768" y="2276872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color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483768" y="1519761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Concatenation of view imagery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483768" y="3068960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83768" y="3861048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subclassification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429808" y="908720"/>
                <a:ext cx="2222083" cy="362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M</a:t>
                </a:r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ultiview </a:t>
                </a:r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imagery</a:t>
                </a: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2608424" y="4653136"/>
              <a:ext cx="3871574" cy="362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Enhanced multiview depth maps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cxnSp>
          <p:nvCxnSpPr>
            <p:cNvPr id="48" name="Straight Arrow Connector 47"/>
            <p:cNvCxnSpPr>
              <a:stCxn id="13" idx="2"/>
              <a:endCxn id="47" idx="0"/>
            </p:cNvCxnSpPr>
            <p:nvPr/>
          </p:nvCxnSpPr>
          <p:spPr>
            <a:xfrm>
              <a:off x="4539934" y="4365104"/>
              <a:ext cx="4277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ounded Rectangle 4"/>
          <p:cNvSpPr/>
          <p:nvPr/>
        </p:nvSpPr>
        <p:spPr>
          <a:xfrm>
            <a:off x="2195736" y="1509099"/>
            <a:ext cx="4752528" cy="1690316"/>
          </a:xfrm>
          <a:prstGeom prst="roundRect">
            <a:avLst/>
          </a:prstGeom>
          <a:solidFill>
            <a:schemeClr val="tx2">
              <a:lumMod val="40000"/>
              <a:lumOff val="6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978" y="2031091"/>
            <a:ext cx="2112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Microsoft Sans Serif" pitchFamily="34" charset="0"/>
                <a:cs typeface="Microsoft Sans Serif" pitchFamily="34" charset="0"/>
              </a:rPr>
              <a:t>Color </a:t>
            </a:r>
          </a:p>
          <a:p>
            <a:pPr algn="ctr"/>
            <a:r>
              <a:rPr lang="sv-SE" sz="2000" dirty="0" smtClean="0">
                <a:latin typeface="Microsoft Sans Serif" pitchFamily="34" charset="0"/>
                <a:cs typeface="Microsoft Sans Serif" pitchFamily="34" charset="0"/>
              </a:rPr>
              <a:t>Classification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</a:rPr>
              <a:t>Overview of our prior work</a:t>
            </a:r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110" name="Rectangle 4109"/>
          <p:cNvSpPr/>
          <p:nvPr/>
        </p:nvSpPr>
        <p:spPr>
          <a:xfrm>
            <a:off x="630790" y="5886119"/>
            <a:ext cx="850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[1]</a:t>
            </a:r>
            <a:r>
              <a:rPr lang="sv-SE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P.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K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Rana,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J. Taghia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and M. Flierl, “A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v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ariational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Bayesian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inference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ramework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epth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mage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nhancement,”  IEEE Int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Symp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Multimedia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(ISM), 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2012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3" name="Rectangle 4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cxnSp>
        <p:nvCxnSpPr>
          <p:cNvPr id="6" name="Straight Arrow Connector 5"/>
          <p:cNvCxnSpPr>
            <a:stCxn id="11" idx="2"/>
            <a:endCxn id="3" idx="0"/>
          </p:cNvCxnSpPr>
          <p:nvPr/>
        </p:nvCxnSpPr>
        <p:spPr>
          <a:xfrm>
            <a:off x="4611942" y="2203647"/>
            <a:ext cx="0" cy="279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  <a:endCxn id="12" idx="0"/>
          </p:cNvCxnSpPr>
          <p:nvPr/>
        </p:nvCxnSpPr>
        <p:spPr>
          <a:xfrm>
            <a:off x="4611942" y="3040274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2"/>
            <a:endCxn id="13" idx="0"/>
          </p:cNvCxnSpPr>
          <p:nvPr/>
        </p:nvCxnSpPr>
        <p:spPr>
          <a:xfrm>
            <a:off x="4611942" y="3915551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11" idx="0"/>
          </p:cNvCxnSpPr>
          <p:nvPr/>
        </p:nvCxnSpPr>
        <p:spPr>
          <a:xfrm flipH="1">
            <a:off x="4611942" y="1371546"/>
            <a:ext cx="916" cy="275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555776" y="971436"/>
            <a:ext cx="4112332" cy="4537785"/>
            <a:chOff x="2483768" y="908720"/>
            <a:chExt cx="4112332" cy="4106498"/>
          </a:xfrm>
        </p:grpSpPr>
        <p:grpSp>
          <p:nvGrpSpPr>
            <p:cNvPr id="45" name="Group 44"/>
            <p:cNvGrpSpPr/>
            <p:nvPr/>
          </p:nvGrpSpPr>
          <p:grpSpPr>
            <a:xfrm>
              <a:off x="2483768" y="908720"/>
              <a:ext cx="4112332" cy="3456384"/>
              <a:chOff x="2483768" y="908720"/>
              <a:chExt cx="4112332" cy="3456384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2483768" y="2276872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color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483768" y="1519761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Concatenation of view imagery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483768" y="3068960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83768" y="3861048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subclassification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429808" y="908720"/>
                <a:ext cx="2222083" cy="362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M</a:t>
                </a:r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ultiview </a:t>
                </a:r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imagery</a:t>
                </a: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2608424" y="4653136"/>
              <a:ext cx="3871574" cy="362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Enhanced multiview depth maps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cxnSp>
          <p:nvCxnSpPr>
            <p:cNvPr id="48" name="Straight Arrow Connector 47"/>
            <p:cNvCxnSpPr>
              <a:stCxn id="13" idx="2"/>
              <a:endCxn id="47" idx="0"/>
            </p:cNvCxnSpPr>
            <p:nvPr/>
          </p:nvCxnSpPr>
          <p:spPr>
            <a:xfrm>
              <a:off x="4539934" y="4365104"/>
              <a:ext cx="4277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ounded Rectangle 4"/>
          <p:cNvSpPr/>
          <p:nvPr/>
        </p:nvSpPr>
        <p:spPr>
          <a:xfrm>
            <a:off x="2195736" y="1509099"/>
            <a:ext cx="4752528" cy="1690316"/>
          </a:xfrm>
          <a:prstGeom prst="roundRect">
            <a:avLst/>
          </a:prstGeom>
          <a:solidFill>
            <a:schemeClr val="tx2">
              <a:lumMod val="40000"/>
              <a:lumOff val="6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195736" y="3284984"/>
            <a:ext cx="4752528" cy="1690316"/>
          </a:xfrm>
          <a:prstGeom prst="roundRect">
            <a:avLst/>
          </a:prstGeom>
          <a:solidFill>
            <a:schemeClr val="accent3">
              <a:lumMod val="7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978" y="2031091"/>
            <a:ext cx="2112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Microsoft Sans Serif" pitchFamily="34" charset="0"/>
                <a:cs typeface="Microsoft Sans Serif" pitchFamily="34" charset="0"/>
              </a:rPr>
              <a:t>Color </a:t>
            </a:r>
          </a:p>
          <a:p>
            <a:pPr algn="ctr"/>
            <a:r>
              <a:rPr lang="sv-SE" sz="2000" dirty="0" smtClean="0">
                <a:latin typeface="Microsoft Sans Serif" pitchFamily="34" charset="0"/>
                <a:cs typeface="Microsoft Sans Serif" pitchFamily="34" charset="0"/>
              </a:rPr>
              <a:t>Classification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776" y="3776199"/>
            <a:ext cx="21126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 smtClean="0">
                <a:latin typeface="Microsoft Sans Serif" pitchFamily="34" charset="0"/>
                <a:cs typeface="Microsoft Sans Serif" pitchFamily="34" charset="0"/>
              </a:rPr>
              <a:t>Depth</a:t>
            </a:r>
            <a:endParaRPr lang="sv-SE" sz="2000" dirty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sv-SE" sz="2000" dirty="0" smtClean="0">
                <a:latin typeface="Microsoft Sans Serif" pitchFamily="34" charset="0"/>
                <a:cs typeface="Microsoft Sans Serif" pitchFamily="34" charset="0"/>
              </a:rPr>
              <a:t>Classification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3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Improved depth enhancement framework</a:t>
            </a:r>
            <a:endParaRPr lang="sv-SE" sz="4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24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9" name="Rectangle 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Motivation and background</a:t>
            </a:r>
            <a:endParaRPr lang="sv-SE" sz="4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7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Comic Sans MS" pitchFamily="66" charset="0"/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Improved depth enhancement framework</a:t>
            </a:r>
            <a:endParaRPr lang="sv-SE" sz="3200" dirty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110" name="Rectangle 4109"/>
          <p:cNvSpPr/>
          <p:nvPr/>
        </p:nvSpPr>
        <p:spPr>
          <a:xfrm>
            <a:off x="630790" y="5886119"/>
            <a:ext cx="850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[1]</a:t>
            </a:r>
            <a:r>
              <a:rPr lang="sv-SE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P.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K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Rana,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J. Taghia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and M. Flierl, “A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v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ariational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Bayesian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inference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ramework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epth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mage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nhancement,”  IEEE Int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Symp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Multimedia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(ISM), 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2012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3" name="Rectangle 4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cxnSp>
        <p:nvCxnSpPr>
          <p:cNvPr id="6" name="Straight Arrow Connector 5"/>
          <p:cNvCxnSpPr>
            <a:stCxn id="11" idx="2"/>
            <a:endCxn id="3" idx="0"/>
          </p:cNvCxnSpPr>
          <p:nvPr/>
        </p:nvCxnSpPr>
        <p:spPr>
          <a:xfrm>
            <a:off x="4611942" y="2203647"/>
            <a:ext cx="0" cy="279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  <a:endCxn id="12" idx="0"/>
          </p:cNvCxnSpPr>
          <p:nvPr/>
        </p:nvCxnSpPr>
        <p:spPr>
          <a:xfrm>
            <a:off x="4611942" y="3040274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2"/>
            <a:endCxn id="13" idx="0"/>
          </p:cNvCxnSpPr>
          <p:nvPr/>
        </p:nvCxnSpPr>
        <p:spPr>
          <a:xfrm>
            <a:off x="4611942" y="3915551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11" idx="0"/>
          </p:cNvCxnSpPr>
          <p:nvPr/>
        </p:nvCxnSpPr>
        <p:spPr>
          <a:xfrm flipH="1">
            <a:off x="4611942" y="1371546"/>
            <a:ext cx="916" cy="275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555776" y="971436"/>
            <a:ext cx="4112332" cy="4537785"/>
            <a:chOff x="2483768" y="908720"/>
            <a:chExt cx="4112332" cy="4106498"/>
          </a:xfrm>
        </p:grpSpPr>
        <p:grpSp>
          <p:nvGrpSpPr>
            <p:cNvPr id="45" name="Group 44"/>
            <p:cNvGrpSpPr/>
            <p:nvPr/>
          </p:nvGrpSpPr>
          <p:grpSpPr>
            <a:xfrm>
              <a:off x="2483768" y="908720"/>
              <a:ext cx="4112332" cy="3456384"/>
              <a:chOff x="2483768" y="908720"/>
              <a:chExt cx="4112332" cy="3456384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2483768" y="2276872"/>
                <a:ext cx="4112332" cy="50405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color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483768" y="1519761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Concatenation of view imagery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483768" y="3068960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83768" y="3861048"/>
                <a:ext cx="4112332" cy="50405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subclassification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429808" y="908720"/>
                <a:ext cx="2222083" cy="362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M</a:t>
                </a:r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ultiview </a:t>
                </a:r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imagery</a:t>
                </a: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2608424" y="4653136"/>
              <a:ext cx="3871574" cy="362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Enhanced multiview depth maps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cxnSp>
          <p:nvCxnSpPr>
            <p:cNvPr id="48" name="Straight Arrow Connector 47"/>
            <p:cNvCxnSpPr>
              <a:stCxn id="13" idx="2"/>
              <a:endCxn id="47" idx="0"/>
            </p:cNvCxnSpPr>
            <p:nvPr/>
          </p:nvCxnSpPr>
          <p:spPr>
            <a:xfrm>
              <a:off x="4539934" y="4365104"/>
              <a:ext cx="4277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5632" y="2398854"/>
            <a:ext cx="2246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Gaussian mixture 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model</a:t>
            </a:r>
            <a:endParaRPr lang="en-US" sz="2000" dirty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402" y="43524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K-means</a:t>
            </a:r>
            <a:endParaRPr lang="en-US" sz="2000" dirty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44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Comic Sans MS" pitchFamily="66" charset="0"/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Improved depth enhancement framework</a:t>
            </a:r>
            <a:endParaRPr lang="sv-SE" sz="3200" dirty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110" name="Rectangle 4109"/>
          <p:cNvSpPr/>
          <p:nvPr/>
        </p:nvSpPr>
        <p:spPr>
          <a:xfrm>
            <a:off x="630790" y="5886119"/>
            <a:ext cx="850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[1]</a:t>
            </a:r>
            <a:r>
              <a:rPr lang="sv-SE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P.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K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Rana,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J. Taghia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and M. Flierl, “A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v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ariational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Bayesian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inference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ramework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epth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mage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nhancement,”  IEEE Int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Symp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Multimedia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(ISM), 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2012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3" name="Rectangle 4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cxnSp>
        <p:nvCxnSpPr>
          <p:cNvPr id="6" name="Straight Arrow Connector 5"/>
          <p:cNvCxnSpPr>
            <a:stCxn id="11" idx="2"/>
            <a:endCxn id="3" idx="0"/>
          </p:cNvCxnSpPr>
          <p:nvPr/>
        </p:nvCxnSpPr>
        <p:spPr>
          <a:xfrm>
            <a:off x="4611942" y="2203647"/>
            <a:ext cx="0" cy="279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  <a:endCxn id="12" idx="0"/>
          </p:cNvCxnSpPr>
          <p:nvPr/>
        </p:nvCxnSpPr>
        <p:spPr>
          <a:xfrm>
            <a:off x="4611942" y="3040274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2" idx="2"/>
            <a:endCxn id="13" idx="0"/>
          </p:cNvCxnSpPr>
          <p:nvPr/>
        </p:nvCxnSpPr>
        <p:spPr>
          <a:xfrm>
            <a:off x="4611942" y="3915551"/>
            <a:ext cx="0" cy="3182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2"/>
            <a:endCxn id="11" idx="0"/>
          </p:cNvCxnSpPr>
          <p:nvPr/>
        </p:nvCxnSpPr>
        <p:spPr>
          <a:xfrm flipH="1">
            <a:off x="4611942" y="1371546"/>
            <a:ext cx="916" cy="275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555776" y="971436"/>
            <a:ext cx="4112332" cy="4537785"/>
            <a:chOff x="2483768" y="908720"/>
            <a:chExt cx="4112332" cy="4106498"/>
          </a:xfrm>
        </p:grpSpPr>
        <p:grpSp>
          <p:nvGrpSpPr>
            <p:cNvPr id="45" name="Group 44"/>
            <p:cNvGrpSpPr/>
            <p:nvPr/>
          </p:nvGrpSpPr>
          <p:grpSpPr>
            <a:xfrm>
              <a:off x="2483768" y="908720"/>
              <a:ext cx="4112332" cy="3456384"/>
              <a:chOff x="2483768" y="908720"/>
              <a:chExt cx="4112332" cy="3456384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2483768" y="2276872"/>
                <a:ext cx="4112332" cy="50405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color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483768" y="1519761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Concatenation of view imagery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483768" y="3068960"/>
                <a:ext cx="4112332" cy="5040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483768" y="3861048"/>
                <a:ext cx="4112332" cy="504056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sv-SE" sz="2000" dirty="0" smtClean="0">
                    <a:latin typeface="Microsoft Sans Serif" pitchFamily="34" charset="0"/>
                    <a:cs typeface="Microsoft Sans Serif" pitchFamily="34" charset="0"/>
                  </a:rPr>
                  <a:t>Multiview depth subclassification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429808" y="908720"/>
                <a:ext cx="2222083" cy="362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M</a:t>
                </a:r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ultiview </a:t>
                </a:r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imagery</a:t>
                </a: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2608424" y="4653136"/>
              <a:ext cx="3871574" cy="362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Enhanced multiview depth maps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cxnSp>
          <p:nvCxnSpPr>
            <p:cNvPr id="48" name="Straight Arrow Connector 47"/>
            <p:cNvCxnSpPr>
              <a:stCxn id="13" idx="2"/>
              <a:endCxn id="47" idx="0"/>
            </p:cNvCxnSpPr>
            <p:nvPr/>
          </p:nvCxnSpPr>
          <p:spPr>
            <a:xfrm>
              <a:off x="4539934" y="4365104"/>
              <a:ext cx="4277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65632" y="2398854"/>
            <a:ext cx="2246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Gaussian mixture </a:t>
            </a:r>
          </a:p>
          <a:p>
            <a:pPr algn="ctr"/>
            <a:r>
              <a:rPr lang="en-US" sz="20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model</a:t>
            </a:r>
            <a:endParaRPr lang="en-US" sz="2000" dirty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5431" y="2407833"/>
            <a:ext cx="2097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Dirichlet</a:t>
            </a:r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 mixture </a:t>
            </a:r>
          </a:p>
          <a:p>
            <a:pPr algn="ctr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model</a:t>
            </a:r>
            <a:endParaRPr lang="en-US" sz="20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3402" y="43524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K-means</a:t>
            </a:r>
            <a:endParaRPr lang="en-US" sz="2000" dirty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53702" y="4318357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Mean-shift</a:t>
            </a:r>
            <a:endParaRPr lang="en-US" sz="20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1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</a:rPr>
              <a:t>Concatenation of view imagery</a:t>
            </a:r>
            <a:endParaRPr lang="en-US" sz="32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99592" y="3294076"/>
            <a:ext cx="6842350" cy="1143036"/>
            <a:chOff x="808534" y="1340768"/>
            <a:chExt cx="6842350" cy="1143036"/>
          </a:xfrm>
        </p:grpSpPr>
        <p:grpSp>
          <p:nvGrpSpPr>
            <p:cNvPr id="19" name="Group 18"/>
            <p:cNvGrpSpPr/>
            <p:nvPr/>
          </p:nvGrpSpPr>
          <p:grpSpPr>
            <a:xfrm>
              <a:off x="1370682" y="1340768"/>
              <a:ext cx="6280202" cy="1143036"/>
              <a:chOff x="1885503" y="1124744"/>
              <a:chExt cx="8465219" cy="1449388"/>
            </a:xfrm>
          </p:grpSpPr>
          <p:pic>
            <p:nvPicPr>
              <p:cNvPr id="20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09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03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5054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846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808534" y="1890163"/>
              <a:ext cx="388619" cy="45719"/>
              <a:chOff x="1687488" y="4725144"/>
              <a:chExt cx="388619" cy="45719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6874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5893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0303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520521"/>
              </p:ext>
            </p:extLst>
          </p:nvPr>
        </p:nvGraphicFramePr>
        <p:xfrm>
          <a:off x="1669132" y="2995244"/>
          <a:ext cx="59562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074"/>
                <a:gridCol w="1489074"/>
                <a:gridCol w="1489074"/>
                <a:gridCol w="1489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7931989" y="38606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103439" y="38606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274889" y="386061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55" name="Rectangle 5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60" name="Content Placeholder 26"/>
          <p:cNvSpPr txBox="1">
            <a:spLocks/>
          </p:cNvSpPr>
          <p:nvPr/>
        </p:nvSpPr>
        <p:spPr>
          <a:xfrm>
            <a:off x="107504" y="981075"/>
            <a:ext cx="8985152" cy="1511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Multiview imagery has inherent inter-view similarity</a:t>
            </a:r>
          </a:p>
          <a:p>
            <a:pPr algn="just"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To have a unique model for multiview imagery</a:t>
            </a:r>
          </a:p>
          <a:p>
            <a:pPr marL="571500" lvl="1" indent="-171450" algn="just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The inherent inter-view similarity is exploited by concatenating views from multiple viewpoints</a:t>
            </a:r>
          </a:p>
          <a:p>
            <a:pPr marL="0" indent="0" algn="just">
              <a:buFont typeface="Arial" pitchFamily="34" charset="0"/>
              <a:buNone/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02482" y="4734236"/>
            <a:ext cx="6730656" cy="1143036"/>
            <a:chOff x="1134666" y="1340768"/>
            <a:chExt cx="6730656" cy="1143036"/>
          </a:xfrm>
        </p:grpSpPr>
        <p:grpSp>
          <p:nvGrpSpPr>
            <p:cNvPr id="25" name="Group 24"/>
            <p:cNvGrpSpPr/>
            <p:nvPr/>
          </p:nvGrpSpPr>
          <p:grpSpPr>
            <a:xfrm>
              <a:off x="1672431" y="1340768"/>
              <a:ext cx="5676704" cy="1143036"/>
              <a:chOff x="2292237" y="1124744"/>
              <a:chExt cx="7651752" cy="1449388"/>
            </a:xfrm>
          </p:grpSpPr>
          <p:pic>
            <p:nvPicPr>
              <p:cNvPr id="38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567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237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960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9112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7476703" y="1887166"/>
              <a:ext cx="388619" cy="45719"/>
              <a:chOff x="1788071" y="4725144"/>
              <a:chExt cx="388619" cy="457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78807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95952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13097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34666" y="1890163"/>
              <a:ext cx="388619" cy="45719"/>
              <a:chOff x="2013620" y="4725144"/>
              <a:chExt cx="388619" cy="4571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01362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18507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5652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37927"/>
              </p:ext>
            </p:extLst>
          </p:nvPr>
        </p:nvGraphicFramePr>
        <p:xfrm>
          <a:off x="1740246" y="4406121"/>
          <a:ext cx="56767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76"/>
                <a:gridCol w="1419176"/>
                <a:gridCol w="1419176"/>
                <a:gridCol w="1419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88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16899" y="0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73" name="Rectangle 7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917478"/>
              </p:ext>
            </p:extLst>
          </p:nvPr>
        </p:nvGraphicFramePr>
        <p:xfrm>
          <a:off x="763700" y="1266919"/>
          <a:ext cx="26561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8086"/>
                <a:gridCol w="13280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-3774" y="1613989"/>
            <a:ext cx="9139649" cy="1526979"/>
            <a:chOff x="-3774" y="3704062"/>
            <a:chExt cx="9139649" cy="1526979"/>
          </a:xfrm>
        </p:grpSpPr>
        <p:pic>
          <p:nvPicPr>
            <p:cNvPr id="29" name="Picture 3" descr="C:\Users\prara\Dropbox\Article\ICASSP\2013\Talk\imgs\rgb_image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25" y="3704062"/>
              <a:ext cx="3027997" cy="113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601022" y="3779835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dirty="0" smtClean="0"/>
                <a:t>…</a:t>
              </a:r>
              <a:endParaRPr lang="en-US" sz="4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971" y="3755926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dirty="0" smtClean="0"/>
                <a:t>…</a:t>
              </a:r>
              <a:endParaRPr lang="en-US" sz="4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3774" y="4830931"/>
              <a:ext cx="9139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 smtClean="0">
                  <a:latin typeface="Microsoft Sans Serif" pitchFamily="34" charset="0"/>
                  <a:cs typeface="Microsoft Sans Serif" pitchFamily="34" charset="0"/>
                </a:rPr>
                <a:t>                      RGB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30790" y="5886119"/>
            <a:ext cx="850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[1]</a:t>
            </a:r>
            <a:r>
              <a:rPr lang="sv-SE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P.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K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Rana,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J. Taghia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and M. Flierl, “A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v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ariational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Bayesian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inference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ramework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epth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mage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nhancement,”  IEEE Int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Symp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Multimedia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(ISM), 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2012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2068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Color space</a:t>
            </a:r>
            <a:endParaRPr lang="sv-SE" sz="2400" dirty="0" smtClean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4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16899" y="0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73" name="Rectangle 7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975773"/>
              </p:ext>
            </p:extLst>
          </p:nvPr>
        </p:nvGraphicFramePr>
        <p:xfrm>
          <a:off x="763700" y="1266919"/>
          <a:ext cx="26561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8086"/>
                <a:gridCol w="13280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-3774" y="1607060"/>
            <a:ext cx="9139649" cy="1533908"/>
            <a:chOff x="-3774" y="3697133"/>
            <a:chExt cx="9139649" cy="1533908"/>
          </a:xfrm>
        </p:grpSpPr>
        <p:pic>
          <p:nvPicPr>
            <p:cNvPr id="26" name="Picture 4" descr="C:\Users\prara\Dropbox\Article\ICASSP\2013\Talk\xyz_image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0138" y="3697133"/>
              <a:ext cx="2997052" cy="1123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ight Arrow 27"/>
            <p:cNvSpPr/>
            <p:nvPr/>
          </p:nvSpPr>
          <p:spPr>
            <a:xfrm>
              <a:off x="4139952" y="4226502"/>
              <a:ext cx="782326" cy="79333"/>
            </a:xfrm>
            <a:prstGeom prst="rightArrow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3" descr="C:\Users\prara\Dropbox\Article\ICASSP\2013\Talk\imgs\rgb_image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025" y="3704062"/>
              <a:ext cx="3027997" cy="113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601022" y="3779835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dirty="0" smtClean="0"/>
                <a:t>…</a:t>
              </a:r>
              <a:endParaRPr lang="en-US" sz="4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971" y="3755926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dirty="0" smtClean="0"/>
                <a:t>…</a:t>
              </a:r>
              <a:endParaRPr lang="en-US" sz="40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79099" y="3756283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dirty="0" smtClean="0"/>
                <a:t>…</a:t>
              </a:r>
              <a:endParaRPr lang="en-US" sz="4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932040" y="3763134"/>
              <a:ext cx="5389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4000" dirty="0" smtClean="0"/>
                <a:t>…</a:t>
              </a:r>
              <a:endParaRPr lang="en-US" sz="4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3774" y="4830931"/>
              <a:ext cx="9139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 smtClean="0">
                  <a:latin typeface="Microsoft Sans Serif" pitchFamily="34" charset="0"/>
                  <a:cs typeface="Microsoft Sans Serif" pitchFamily="34" charset="0"/>
                </a:rPr>
                <a:t>                      RGB                                                                        xyz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8023"/>
              </p:ext>
            </p:extLst>
          </p:nvPr>
        </p:nvGraphicFramePr>
        <p:xfrm>
          <a:off x="5732252" y="1276821"/>
          <a:ext cx="26561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8086"/>
                <a:gridCol w="13280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539764" y="3212976"/>
            <a:ext cx="848491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Use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chromatic color </a:t>
            </a:r>
            <a:r>
              <a:rPr lang="en-US" sz="20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representation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to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make the procedure insensitive to the absolut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luminance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The chromaticity of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a pixel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is described by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a vector of three chromaticity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coefﬁcients [x y z]</a:t>
            </a:r>
            <a:r>
              <a:rPr lang="en-US" sz="2000" baseline="30000" dirty="0" smtClean="0">
                <a:latin typeface="Microsoft Sans Serif" pitchFamily="34" charset="0"/>
                <a:cs typeface="Microsoft Sans Serif" pitchFamily="34" charset="0"/>
              </a:rPr>
              <a:t>T</a:t>
            </a:r>
            <a:endParaRPr lang="en-US" sz="2000" baseline="30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1" y="5085184"/>
            <a:ext cx="9118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Microsoft Sans Serif" pitchFamily="34" charset="0"/>
                <a:cs typeface="Microsoft Sans Serif" pitchFamily="34" charset="0"/>
              </a:rPr>
              <a:t>x+y+z = 1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790" y="5886119"/>
            <a:ext cx="8502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[1]</a:t>
            </a:r>
            <a:r>
              <a:rPr lang="sv-SE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P.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K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Rana,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J. Taghia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,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and M. Flierl, “A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v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ariational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Bayesian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inference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ramework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epth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mage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nhancement,”  IEEE Int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Symp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Multimedia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(ISM), 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2012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62068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Color space </a:t>
            </a:r>
            <a:endParaRPr lang="sv-SE" sz="2400" dirty="0" smtClean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5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30790" y="6165304"/>
            <a:ext cx="74696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[2]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7544" y="1441614"/>
            <a:ext cx="8658840" cy="306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goal of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classification is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to partition an image into regions each of which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has a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reasonably homogeneous visual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appearance</a:t>
            </a:r>
          </a:p>
          <a:p>
            <a:pPr>
              <a:spcAft>
                <a:spcPts val="1000"/>
              </a:spcAft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Usually, clustering algorithm, such as expectation-maximization (EM)  suffers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from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one major drawbacks that the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number of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clusters has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to be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known</a:t>
            </a:r>
          </a:p>
          <a:p>
            <a:pPr>
              <a:spcAft>
                <a:spcPts val="1000"/>
              </a:spcAft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V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ariational Bayes inference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automatically select the number of cluster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0" y="62068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Why variational Bayes inference (VBI)?</a:t>
            </a:r>
            <a:endParaRPr lang="sv-SE" sz="2400" dirty="0" smtClean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899" y="0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461" y="591071"/>
            <a:ext cx="913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Why Dirichlet </a:t>
            </a:r>
            <a:r>
              <a:rPr lang="en-US" sz="24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</a:t>
            </a:r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inference?</a:t>
            </a:r>
            <a:endParaRPr lang="en-US" sz="24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85" y="1363022"/>
            <a:ext cx="8806156" cy="444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he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vector of image pixels has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nonnegative elements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and is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bounded </a:t>
            </a:r>
          </a:p>
          <a:p>
            <a:pPr marL="1200150" lvl="2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It can be efﬁciently modeled by utilizing non-Gaussian distributions [</a:t>
            </a:r>
            <a:r>
              <a:rPr lang="en-US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3</a:t>
            </a:r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]</a:t>
            </a:r>
          </a:p>
          <a:p>
            <a:pPr marL="1200150" lvl="2" indent="-285750">
              <a:spcAft>
                <a:spcPts val="1000"/>
              </a:spcAft>
              <a:buFont typeface="Microsoft Sans Serif" pitchFamily="34" charset="0"/>
              <a:buChar char="–"/>
            </a:pPr>
            <a:endParaRPr lang="sv-SE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Based on the pixel vector’s properties, assume that the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pixel vectors of each cluster are </a:t>
            </a:r>
            <a:r>
              <a:rPr lang="en-US" sz="20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distributed</a:t>
            </a: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endParaRPr lang="en-US" sz="2000" dirty="0" smtClean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Use Dirichlet mixture model (DMM) with VBI to capture the all underlying clusters in multiview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imagery</a:t>
            </a: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It reduces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complexity</a:t>
            </a:r>
            <a:endParaRPr lang="en-US" sz="2000" dirty="0" smtClean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lvl="2">
              <a:spcAft>
                <a:spcPts val="1000"/>
              </a:spcAft>
            </a:pPr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0790" y="5733256"/>
            <a:ext cx="8514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b="1" dirty="0" smtClean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  <a:p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[3] Z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, “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600" b="1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, 2013</a:t>
            </a:r>
            <a:r>
              <a:rPr lang="en-US" sz="1600" b="1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.</a:t>
            </a:r>
            <a:endParaRPr lang="en-US" sz="1600" b="1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67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" name="Oval 3"/>
          <p:cNvSpPr/>
          <p:nvPr/>
        </p:nvSpPr>
        <p:spPr>
          <a:xfrm>
            <a:off x="134089" y="323202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56024" y="323202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66585" y="472514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88520" y="472514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90425" y="290799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12360" y="290799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90425" y="440110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12360" y="440110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82113" y="321297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04048" y="321297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29949" y="480057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951884" y="480057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089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avin\Papers\ICASSP\Rana13_ICASSP\imgs\vbdmm\balloons\c_cluster_1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68" y="2856880"/>
            <a:ext cx="292011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avin\Research\Projects\VBIF\VBDMMKv0\Results\kendo\img\v_cluster_2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13301" y="3955345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Dirichlet mixture model with variational Bayes inference 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386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avin\Papers\ICASSP\Rana13_ICASSP\imgs\vbdmm\balloons\c_cluster_1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68" y="2856880"/>
            <a:ext cx="292011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avin\Research\Projects\VBIF\VBDMMKv0\Results\kendo\img\v_cluster_2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13301" y="3955345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Dirichlet mixture model with variational Bayes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inference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" name="Picture 3" descr="C:\Pravin\Research\Projects\VBIF\VBDMMGMMExp\VBGMM\results\newspaper\v_cluster_3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0" y="4414892"/>
            <a:ext cx="2909075" cy="10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5" name="Picture 11" descr="C:\Pravin\Research\Projects\VBIF\VBGMMv0\img\c_cluster_12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06369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Pravin\Research\Projects\VBIF\VBDMMGMMExp\VBGMM\results\balloons\v_cluster_1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93" y="4410194"/>
            <a:ext cx="2909913" cy="109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5751" y="5518973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Using Gaussian mixture model with variational Bayes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inference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858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957489"/>
              </p:ext>
            </p:extLst>
          </p:nvPr>
        </p:nvGraphicFramePr>
        <p:xfrm>
          <a:off x="5364088" y="5976267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266909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6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76" name="Oval 75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4" name="Rectangle 6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9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avin\Papers\ICASSP\Rana13_ICASSP\imgs\vbdmm\balloons\c_cluster_1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68" y="2856880"/>
            <a:ext cx="292011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avin\Research\Projects\VBIF\VBDMMKv0\Results\kendo\img\v_cluster_2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13301" y="3955345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Dirichlet mixture model with variational Bayes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inference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" name="Picture 3" descr="C:\Pravin\Research\Projects\VBIF\VBDMMGMMExp\VBGMM\results\newspaper\v_cluster_3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0" y="4414892"/>
            <a:ext cx="2909075" cy="10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5" name="Picture 11" descr="C:\Pravin\Research\Projects\VBIF\VBGMMv0\img\c_cluster_12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06369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Pravin\Research\Projects\VBIF\VBDMMGMMExp\VBGMM\results\balloons\v_cluster_1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247" y="4410194"/>
            <a:ext cx="2909913" cy="109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5751" y="5518973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Using Gaussian mixture model with variational Bayes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inference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34089" y="323202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56024" y="323202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66585" y="472514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88520" y="472514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90425" y="290799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12360" y="290799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90425" y="440110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812360" y="440110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19872" y="327054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60032" y="328498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460728" y="4858143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60032" y="4858143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858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-3774" y="704373"/>
            <a:ext cx="913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Exploiting the per-pixel association between color and depth</a:t>
            </a:r>
            <a:endParaRPr lang="en-US" sz="24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62124" y="1617623"/>
            <a:ext cx="3461477" cy="1195794"/>
            <a:chOff x="957782" y="2204864"/>
            <a:chExt cx="7226096" cy="2613248"/>
          </a:xfrm>
        </p:grpSpPr>
        <p:grpSp>
          <p:nvGrpSpPr>
            <p:cNvPr id="11" name="Group 10"/>
            <p:cNvGrpSpPr/>
            <p:nvPr/>
          </p:nvGrpSpPr>
          <p:grpSpPr>
            <a:xfrm>
              <a:off x="957782" y="2204864"/>
              <a:ext cx="7226096" cy="2613248"/>
              <a:chOff x="1093333" y="1913012"/>
              <a:chExt cx="7226096" cy="261324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33" y="1930152"/>
                <a:ext cx="3461477" cy="2596108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3" y="1913012"/>
                <a:ext cx="3459396" cy="2596108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1480408" y="328498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995936" y="400506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442567" y="364502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599003"/>
              </p:ext>
            </p:extLst>
          </p:nvPr>
        </p:nvGraphicFramePr>
        <p:xfrm>
          <a:off x="2762123" y="2821176"/>
          <a:ext cx="3461478" cy="39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0739"/>
                <a:gridCol w="1730739"/>
              </a:tblGrid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 </a:t>
                      </a:r>
                      <a:r>
                        <a:rPr lang="en-US" sz="18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image</a:t>
                      </a:r>
                      <a:endParaRPr lang="en-US" sz="18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</a:t>
                      </a:r>
                      <a:r>
                        <a:rPr lang="en-US" sz="18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image</a:t>
                      </a:r>
                      <a:endParaRPr lang="en-US" sz="18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101425" y="3849304"/>
            <a:ext cx="6780973" cy="1235880"/>
            <a:chOff x="1101425" y="2482697"/>
            <a:chExt cx="6780973" cy="1235880"/>
          </a:xfrm>
        </p:grpSpPr>
        <p:grpSp>
          <p:nvGrpSpPr>
            <p:cNvPr id="18" name="Group 17"/>
            <p:cNvGrpSpPr/>
            <p:nvPr/>
          </p:nvGrpSpPr>
          <p:grpSpPr>
            <a:xfrm>
              <a:off x="1101425" y="2482697"/>
              <a:ext cx="3306880" cy="1235807"/>
              <a:chOff x="276523" y="1249710"/>
              <a:chExt cx="1710453" cy="720081"/>
            </a:xfrm>
          </p:grpSpPr>
          <p:pic>
            <p:nvPicPr>
              <p:cNvPr id="19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417" y="1252557"/>
                <a:ext cx="855559" cy="717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523" y="1249710"/>
                <a:ext cx="855559" cy="717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4574875" y="2485053"/>
              <a:ext cx="3307523" cy="1233524"/>
              <a:chOff x="510797" y="4205810"/>
              <a:chExt cx="3307523" cy="123352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97" y="4208415"/>
                <a:ext cx="1653440" cy="123091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237" y="4205810"/>
                <a:ext cx="1654083" cy="1233524"/>
              </a:xfrm>
              <a:prstGeom prst="rect">
                <a:avLst/>
              </a:prstGeom>
            </p:spPr>
          </p:pic>
        </p:grpSp>
      </p:grpSp>
      <p:cxnSp>
        <p:nvCxnSpPr>
          <p:cNvPr id="27" name="Straight Arrow Connector 26"/>
          <p:cNvCxnSpPr/>
          <p:nvPr/>
        </p:nvCxnSpPr>
        <p:spPr>
          <a:xfrm>
            <a:off x="1547664" y="4350246"/>
            <a:ext cx="35666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164875" y="4537695"/>
            <a:ext cx="349535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23648"/>
              </p:ext>
            </p:extLst>
          </p:nvPr>
        </p:nvGraphicFramePr>
        <p:xfrm>
          <a:off x="1024448" y="5080223"/>
          <a:ext cx="6857950" cy="39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975"/>
                <a:gridCol w="3428975"/>
              </a:tblGrid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Concatenated view imagery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Concatenated depth imagery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33" name="Straight Arrow Connector 32"/>
          <p:cNvCxnSpPr/>
          <p:nvPr/>
        </p:nvCxnSpPr>
        <p:spPr>
          <a:xfrm>
            <a:off x="2366371" y="4744194"/>
            <a:ext cx="35737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4" name="Rectangle 3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depth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320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avin\Papers\ICASSP\Rana13_ICASSP\imgs\vbdmm\balloons\c_cluster_1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68" y="2856880"/>
            <a:ext cx="292011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avin\Research\Projects\VBIF\VBDMMKv0\Results\kendo\img\v_cluster_2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13301" y="3955345"/>
            <a:ext cx="91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Dirichlet mixture model with variational Bayes inference in xyz space</a:t>
            </a:r>
          </a:p>
          <a:p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" name="Picture 3" descr="C:\Pravin\Research\Projects\VBIF\VBDMMGMMExp\VBGMM\results\newspaper\v_cluster_3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0" y="4414892"/>
            <a:ext cx="2909075" cy="10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5" name="Picture 11" descr="C:\Pravin\Research\Projects\VBIF\VBGMMv0\img\c_cluster_12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06369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Pravin\Research\Projects\VBIF\VBDMMGMMExp\VBGMM\results\balloons\v_cluster_1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93" y="4410194"/>
            <a:ext cx="2909913" cy="109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22" name="Picture 6" descr="C:\Pravin\Papers\ICASSP\Rana13_ICASSP\imgs\vbdmm\newspaper\d_cluster_3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6" y="4418956"/>
            <a:ext cx="2885406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Pravin\Papers\ICASSP\Rana13_ICASSP\imgs\vbdmm\balloons\d_cluster_14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27" y="4424525"/>
            <a:ext cx="2928894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rara\Dropbox\Article\ICASSP\2013\Talk\imgs\kendo_depth_cluster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18956"/>
            <a:ext cx="2920112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depth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167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avin\Papers\ICASSP\Rana13_ICASSP\imgs\vbdmm\balloons\c_cluster_1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68" y="2856880"/>
            <a:ext cx="292011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avin\Research\Projects\VBIF\VBDMMKv0\Results\kendo\img\v_cluster_2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13301" y="3955345"/>
            <a:ext cx="91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Dirichlet mixture model with variational Bayes inference in xyz space</a:t>
            </a:r>
          </a:p>
          <a:p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" name="Picture 3" descr="C:\Pravin\Research\Projects\VBIF\VBDMMGMMExp\VBGMM\results\newspaper\v_cluster_3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0" y="4414892"/>
            <a:ext cx="2909075" cy="10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5" name="Picture 11" descr="C:\Pravin\Research\Projects\VBIF\VBGMMv0\img\c_cluster_12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06369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Pravin\Research\Projects\VBIF\VBDMMGMMExp\VBGMM\results\balloons\v_cluster_1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93" y="4410194"/>
            <a:ext cx="2909913" cy="109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22" name="Picture 6" descr="C:\Pravin\Papers\ICASSP\Rana13_ICASSP\imgs\vbdmm\newspaper\d_cluster_3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6" y="4418956"/>
            <a:ext cx="2885406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Pravin\Papers\ICASSP\Rana13_ICASSP\imgs\vbdmm\balloons\d_cluster_14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27" y="4424525"/>
            <a:ext cx="2928894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rara\Dropbox\Article\ICASSP\2013\Talk\imgs\kendo_depth_cluster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18956"/>
            <a:ext cx="2920112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depth classification</a:t>
            </a:r>
          </a:p>
        </p:txBody>
      </p:sp>
      <p:sp>
        <p:nvSpPr>
          <p:cNvPr id="4" name="Oval 3"/>
          <p:cNvSpPr/>
          <p:nvPr/>
        </p:nvSpPr>
        <p:spPr>
          <a:xfrm>
            <a:off x="107504" y="1628800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42755" y="3186538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49272" y="4757417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80156" y="1628800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15407" y="3186538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521924" y="4757417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38144" y="1904110"/>
            <a:ext cx="432048" cy="484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73395" y="3461848"/>
            <a:ext cx="432048" cy="484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79912" y="5032727"/>
            <a:ext cx="432048" cy="484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258424" y="1340768"/>
            <a:ext cx="504056" cy="50427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93675" y="2898506"/>
            <a:ext cx="504056" cy="50427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300192" y="4469385"/>
            <a:ext cx="504056" cy="50427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751" y="620688"/>
            <a:ext cx="913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Difference between color and depth clusters</a:t>
            </a:r>
            <a:endParaRPr lang="en-US" sz="24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7492" y="2348880"/>
            <a:ext cx="37884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Members have similar colors </a:t>
            </a:r>
          </a:p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pixels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99992" y="2320305"/>
            <a:ext cx="4456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Members may have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different </a:t>
            </a:r>
            <a:endParaRPr lang="en-US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depth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values </a:t>
            </a:r>
          </a:p>
        </p:txBody>
      </p:sp>
      <p:pic>
        <p:nvPicPr>
          <p:cNvPr id="13" name="Picture 6" descr="C:\Pravin\Papers\ICASSP\Rana13_ICASSP\imgs\vbdmm\newspaper\d_cluster_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68760"/>
            <a:ext cx="28803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86" y="126876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1" name="Rectangle 20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depth subclassification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406701" y="2060848"/>
            <a:ext cx="417341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491880" y="2132856"/>
            <a:ext cx="419772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6051" y="3348043"/>
            <a:ext cx="7773324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Why?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ue to foreground and background depth difference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ue to inter-view inconsistency</a:t>
            </a:r>
          </a:p>
        </p:txBody>
      </p:sp>
    </p:spTree>
    <p:extLst>
      <p:ext uri="{BB962C8B-B14F-4D97-AF65-F5344CB8AC3E}">
        <p14:creationId xmlns:p14="http://schemas.microsoft.com/office/powerpoint/2010/main" val="214060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1" name="Rectangle 20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86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depth subclassification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12511" y="1321212"/>
            <a:ext cx="8525595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A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nonparametric clustering  technique </a:t>
            </a: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342900" indent="-342900">
              <a:spcAft>
                <a:spcPts val="1000"/>
              </a:spcAft>
              <a:buFont typeface="Arial" pitchFamily="34" charset="0"/>
              <a:buChar char="•"/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marL="342900" indent="-34290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Does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not require prior knowledge of the number of clusters</a:t>
            </a:r>
          </a:p>
          <a:p>
            <a:pPr marL="342900" indent="-342900">
              <a:spcAft>
                <a:spcPts val="1000"/>
              </a:spcAft>
              <a:buFont typeface="Arial" pitchFamily="34" charset="0"/>
              <a:buChar char="•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342900" indent="-34290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Does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not constrain the shape of the clusters</a:t>
            </a:r>
          </a:p>
          <a:p>
            <a:pPr marL="342900" indent="-342900">
              <a:spcAft>
                <a:spcPts val="1000"/>
              </a:spcAft>
              <a:buFont typeface="Arial" pitchFamily="34" charset="0"/>
              <a:buChar char="•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342900" indent="-34290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Assigns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the mean to depth pixels irrespective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of the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originating viewpoints</a:t>
            </a:r>
          </a:p>
          <a:p>
            <a:pPr marL="342900" indent="-342900">
              <a:spcAft>
                <a:spcPts val="1000"/>
              </a:spcAft>
              <a:buFont typeface="Arial" pitchFamily="34" charset="0"/>
              <a:buChar char="•"/>
            </a:pPr>
            <a:endParaRPr lang="en-US" sz="2000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342900" indent="-34290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Bayesian </a:t>
            </a:r>
            <a:r>
              <a:rPr lang="en-US" sz="20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approaches imply </a:t>
            </a:r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higher computational </a:t>
            </a:r>
            <a:r>
              <a:rPr lang="en-US" sz="20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complexity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-3774" y="65204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Means-shift clustering </a:t>
            </a:r>
            <a:endParaRPr lang="en-US" sz="24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9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Experimental results</a:t>
            </a:r>
            <a:endParaRPr lang="sv-SE" sz="4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45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avin\Papers\ICASSP\icassp\poznan_street_v04_original_f12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67" y="3510692"/>
            <a:ext cx="317682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94561" y="1278444"/>
            <a:ext cx="8353903" cy="1512168"/>
            <a:chOff x="452686" y="1196752"/>
            <a:chExt cx="8353903" cy="1512168"/>
          </a:xfrm>
        </p:grpSpPr>
        <p:pic>
          <p:nvPicPr>
            <p:cNvPr id="3075" name="Picture 3" descr="C:\Pravin\Papers\ICASSP\icassp\balloons_v04_original_f51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Pravin\Papers\ICASSP\icassp\kendo_v04_original_f204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633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C:\Pravin\Papers\ICASSP\icassp\lovebird1_v07_original_f228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825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C:\Pravin\Papers\ICASSP\icassp\newspaper_v05_original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86" y="1196752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94561" y="2792353"/>
            <a:ext cx="200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Newspaper</a:t>
            </a:r>
          </a:p>
          <a:p>
            <a:pPr algn="ctr"/>
            <a:r>
              <a:rPr lang="sv-SE" sz="2000" dirty="0" smtClean="0"/>
              <a:t>(1024 X 768)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2516699" y="2792353"/>
            <a:ext cx="200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Lovebird1</a:t>
            </a:r>
          </a:p>
          <a:p>
            <a:pPr algn="ctr"/>
            <a:r>
              <a:rPr lang="sv-SE" sz="2000" dirty="0" smtClean="0"/>
              <a:t>(1024 X 768)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4633508" y="2792353"/>
            <a:ext cx="200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Kendo</a:t>
            </a:r>
          </a:p>
          <a:p>
            <a:pPr algn="ctr"/>
            <a:r>
              <a:rPr lang="sv-SE" sz="2000" dirty="0" smtClean="0"/>
              <a:t>(1024 X 768)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6746122" y="2773185"/>
            <a:ext cx="200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Balloons</a:t>
            </a:r>
          </a:p>
          <a:p>
            <a:pPr algn="ctr"/>
            <a:r>
              <a:rPr lang="sv-SE" sz="2000" dirty="0" smtClean="0"/>
              <a:t>(1024 X 768)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2994610" y="5313402"/>
            <a:ext cx="315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Poznan street</a:t>
            </a:r>
          </a:p>
          <a:p>
            <a:pPr algn="ctr"/>
            <a:r>
              <a:rPr lang="sv-SE" sz="2000" dirty="0" smtClean="0"/>
              <a:t>(1920 X 1088)</a:t>
            </a:r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Experimental setup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3774" y="65204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MPEG 3DTV multiview data set</a:t>
            </a:r>
            <a:endParaRPr lang="en-US" sz="24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80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C</a:t>
            </a:r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omplexity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33246"/>
              </p:ext>
            </p:extLst>
          </p:nvPr>
        </p:nvGraphicFramePr>
        <p:xfrm>
          <a:off x="582984" y="2259320"/>
          <a:ext cx="802146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366"/>
                <a:gridCol w="2005366"/>
                <a:gridCol w="2005366"/>
                <a:gridCol w="2005366"/>
              </a:tblGrid>
              <a:tr h="408642">
                <a:tc rowSpan="2">
                  <a:txBody>
                    <a:bodyPr/>
                    <a:lstStyle/>
                    <a:p>
                      <a:pPr algn="ctr"/>
                      <a:r>
                        <a:rPr lang="sv-SE" sz="1800" b="0" baseline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Multiview</a:t>
                      </a:r>
                    </a:p>
                    <a:p>
                      <a:pPr algn="ctr"/>
                      <a:r>
                        <a:rPr lang="sv-SE" sz="1800" b="0" baseline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data</a:t>
                      </a:r>
                    </a:p>
                    <a:p>
                      <a:pPr algn="ctr"/>
                      <a:r>
                        <a:rPr lang="sv-SE" sz="1800" b="0" baseline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set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Initial number of mixture components 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lt1"/>
                          </a:solidFill>
                          <a:latin typeface="Microsoft Sans Serif" pitchFamily="34" charset="0"/>
                          <a:ea typeface="+mn-ea"/>
                          <a:cs typeface="Microsoft Sans Serif" pitchFamily="34" charset="0"/>
                        </a:rPr>
                        <a:t>Active number of mixture components (after convergence)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VBI-GMM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VBI-DMM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100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31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24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100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34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15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6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1380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5" name="Rectangle 3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93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9" name="Rectangle 6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8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90" name="Oval 89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33664"/>
              </p:ext>
            </p:extLst>
          </p:nvPr>
        </p:nvGraphicFramePr>
        <p:xfrm>
          <a:off x="5364088" y="5976267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32780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1380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5" name="Rectangle 3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981508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4499031"/>
            <a:ext cx="973558" cy="7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519428" y="126072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55732" y="517578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</a:p>
          <a:p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795226" y="4437112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2795226" y="1597888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1380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5" name="Rectangle 3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981508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4499031"/>
            <a:ext cx="973558" cy="7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519428" y="126072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55732" y="517578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</a:p>
          <a:p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00" y="3055326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320852" y="3851756"/>
            <a:ext cx="27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ntermediate </a:t>
            </a:r>
          </a:p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589168" y="2513919"/>
            <a:ext cx="1377282" cy="411025"/>
          </a:xfrm>
          <a:prstGeom prst="downArrow">
            <a:avLst>
              <a:gd name="adj1" fmla="val 55968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499992" y="2809615"/>
            <a:ext cx="2376264" cy="12469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625472" y="3933056"/>
            <a:ext cx="1377282" cy="411025"/>
          </a:xfrm>
          <a:prstGeom prst="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795226" y="4437112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2795226" y="1597888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1380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5" name="Rectangle 3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981508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4499031"/>
            <a:ext cx="973558" cy="7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519428" y="126072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55732" y="517578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</a:p>
          <a:p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00" y="3055326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320852" y="3851756"/>
            <a:ext cx="27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ntermediate </a:t>
            </a:r>
          </a:p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589168" y="2513919"/>
            <a:ext cx="1377282" cy="411025"/>
          </a:xfrm>
          <a:prstGeom prst="downArrow">
            <a:avLst>
              <a:gd name="adj1" fmla="val 55968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499992" y="2809615"/>
            <a:ext cx="2376264" cy="12469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625472" y="3933056"/>
            <a:ext cx="1377282" cy="411025"/>
          </a:xfrm>
          <a:prstGeom prst="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795226" y="4437112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2795226" y="1597888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8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25" y="4715157"/>
            <a:ext cx="978285" cy="7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6516216" y="5589813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 camera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1380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5" name="Rectangle 3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981508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4499031"/>
            <a:ext cx="973558" cy="7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519428" y="126072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55732" y="517578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</a:p>
          <a:p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00" y="3055326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320852" y="3851756"/>
            <a:ext cx="27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ntermediate </a:t>
            </a:r>
          </a:p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589168" y="2513919"/>
            <a:ext cx="1377282" cy="411025"/>
          </a:xfrm>
          <a:prstGeom prst="downArrow">
            <a:avLst>
              <a:gd name="adj1" fmla="val 55968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499992" y="2809615"/>
            <a:ext cx="2376264" cy="12469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625472" y="3933056"/>
            <a:ext cx="1377282" cy="411025"/>
          </a:xfrm>
          <a:prstGeom prst="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795226" y="4437112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2795226" y="1597888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8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25" y="4715157"/>
            <a:ext cx="978285" cy="7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6516216" y="5589813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 camera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1380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5" name="Rectangle 3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13164" y="2249354"/>
            <a:ext cx="1603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Y-PSNR (dB)</a:t>
            </a:r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20852" y="2564904"/>
            <a:ext cx="2410447" cy="3885540"/>
          </a:xfrm>
          <a:prstGeom prst="ellipse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887381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smtClean="0"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5053" y="5529426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9" name="Rectangle 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14048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5053" y="5529426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9" name="Rectangle 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7597904" y="306896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40152" y="306896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11960" y="3068960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5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3774" y="764704"/>
            <a:ext cx="9147774" cy="4648582"/>
            <a:chOff x="-3774" y="764704"/>
            <a:chExt cx="9147774" cy="4648582"/>
          </a:xfrm>
        </p:grpSpPr>
        <p:grpSp>
          <p:nvGrpSpPr>
            <p:cNvPr id="2" name="Group 1"/>
            <p:cNvGrpSpPr/>
            <p:nvPr/>
          </p:nvGrpSpPr>
          <p:grpSpPr>
            <a:xfrm>
              <a:off x="138325" y="1667709"/>
              <a:ext cx="8856985" cy="3201451"/>
              <a:chOff x="-228622" y="1587343"/>
              <a:chExt cx="8255381" cy="308491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8622" y="1587343"/>
                <a:ext cx="4046779" cy="3077388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3084" y="1594871"/>
                <a:ext cx="4053675" cy="3077388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-3774" y="764704"/>
              <a:ext cx="9147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Test sequence: Kendo</a:t>
              </a:r>
            </a:p>
            <a:p>
              <a:endPara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7584" y="5013176"/>
              <a:ext cx="2799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With MPEG depth map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00179" y="5003204"/>
              <a:ext cx="426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With VBDMM Mean-shift depth map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4" name="Rectangle 1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5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3774" y="764704"/>
            <a:ext cx="9147774" cy="4648582"/>
            <a:chOff x="-3774" y="764704"/>
            <a:chExt cx="9147774" cy="4648582"/>
          </a:xfrm>
        </p:grpSpPr>
        <p:grpSp>
          <p:nvGrpSpPr>
            <p:cNvPr id="2" name="Group 1"/>
            <p:cNvGrpSpPr/>
            <p:nvPr/>
          </p:nvGrpSpPr>
          <p:grpSpPr>
            <a:xfrm>
              <a:off x="138325" y="1667709"/>
              <a:ext cx="8856985" cy="3201451"/>
              <a:chOff x="-228622" y="1587343"/>
              <a:chExt cx="8255381" cy="308491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8622" y="1587343"/>
                <a:ext cx="4046779" cy="3077388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3084" y="1594871"/>
                <a:ext cx="4053675" cy="3077388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-3774" y="764704"/>
              <a:ext cx="9147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Test sequence: Kendo</a:t>
              </a:r>
            </a:p>
            <a:p>
              <a:endPara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7584" y="5013176"/>
              <a:ext cx="2799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With MPEG depth map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00179" y="5003204"/>
              <a:ext cx="426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With VBDMM Mean-shift depth map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4" name="Rectangle 1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3848" y="3356992"/>
            <a:ext cx="381267" cy="504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40352" y="3356992"/>
            <a:ext cx="381267" cy="504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608734" y="4858126"/>
            <a:ext cx="1897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1835" y="4858126"/>
            <a:ext cx="1844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With VBGMM + K-Means</a:t>
            </a:r>
          </a:p>
          <a:p>
            <a:pPr algn="ctr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9072" y="4835768"/>
            <a:ext cx="183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28202" y="4881934"/>
            <a:ext cx="1844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With VBDMM + Mean-Shift</a:t>
            </a:r>
          </a:p>
          <a:p>
            <a:pPr algn="ctr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2" name="Rectangle 3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3774" y="764704"/>
            <a:ext cx="9147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Kendo</a:t>
            </a:r>
          </a:p>
          <a:p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2" name="Picture 2" descr="C:\Users\prara\Dropbox\Source\Web\research\icassp\results_icassp\kendo_v04_original_results1_f20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79" y="1253691"/>
            <a:ext cx="1213941" cy="35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prara\Dropbox\Source\Web\research\icassp\results_icassp\kendo_v04_vbdmm_results1_f204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250" y="1264708"/>
            <a:ext cx="1213941" cy="35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prara\Dropbox\Source\Web\research\icassp\results_icassp\kendo_v04_vbgmm_results1_f204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83" y="1264708"/>
            <a:ext cx="1213941" cy="35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prara\Dropbox\Source\Web\research\icassp\results_icassp\kendo_v04_mpeg_results1_f204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735" y="1238725"/>
            <a:ext cx="1213941" cy="35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7326184" y="2276872"/>
            <a:ext cx="648072" cy="158417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279818" y="2235169"/>
            <a:ext cx="648072" cy="158417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75856" y="2276872"/>
            <a:ext cx="648072" cy="158417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14914" y="2276872"/>
            <a:ext cx="648072" cy="158417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73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9" name="Rectangle 6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84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87" name="Oval 86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33664"/>
              </p:ext>
            </p:extLst>
          </p:nvPr>
        </p:nvGraphicFramePr>
        <p:xfrm>
          <a:off x="5364088" y="5976267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32780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44466" y="834350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12709" y="3126228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VBGMM 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08482" y="3088983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2" name="Rectangle 3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pic>
        <p:nvPicPr>
          <p:cNvPr id="3074" name="Picture 2" descr="C:\Users\prara\Dropbox\Source\Web\research\icassp\results_icassp\kendodiff1x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2736928" cy="479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rara\Dropbox\Source\Web\research\icassp\results_icassp\kendodiff2x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117" y="1268760"/>
            <a:ext cx="2736928" cy="479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831044" y="4212496"/>
            <a:ext cx="1339171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62566" y="1844824"/>
            <a:ext cx="1605378" cy="1837210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92080" y="1779317"/>
            <a:ext cx="1605378" cy="1837210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652120" y="4049558"/>
            <a:ext cx="1339171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5" name="Rectangle 1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7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46517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30991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8734" y="4778876"/>
            <a:ext cx="189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1835" y="4778876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VBGMM 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9072" y="4756518"/>
            <a:ext cx="183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28202" y="4802684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8" name="Rectangle 37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4098" name="Picture 2" descr="C:\Users\prara\Dropbox\Source\Web\research\icassp\results_icassp\lovebird1_v07_vbgmm_results1_f22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720" y="1682146"/>
            <a:ext cx="1575712" cy="29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prara\Dropbox\Source\Web\research\icassp\results_icassp\lovebird1_v07_mpeg_results1_f228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850" y="1711674"/>
            <a:ext cx="1575712" cy="29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prara\Dropbox\Source\Web\research\icassp\results_icassp\lovebird1_v07_original_results1_f228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40" y="1671232"/>
            <a:ext cx="1575712" cy="29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prara\Dropbox\Source\Web\research\icassp\results_icassp\lovebird1_v07_vbdmm_results1_f228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98" y="1671232"/>
            <a:ext cx="1575712" cy="29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val 40"/>
          <p:cNvSpPr/>
          <p:nvPr/>
        </p:nvSpPr>
        <p:spPr>
          <a:xfrm>
            <a:off x="2771800" y="3068960"/>
            <a:ext cx="891792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15998" y="3040778"/>
            <a:ext cx="891792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81611" y="3068960"/>
            <a:ext cx="891792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1094" y="3030003"/>
            <a:ext cx="891792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5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19598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92280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5" name="Rectangle 1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6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7504" y="1566084"/>
            <a:ext cx="8338475" cy="4159930"/>
            <a:chOff x="69404" y="1566084"/>
            <a:chExt cx="8338475" cy="4159930"/>
          </a:xfrm>
        </p:grpSpPr>
        <p:sp>
          <p:nvSpPr>
            <p:cNvPr id="14" name="TextBox 13"/>
            <p:cNvSpPr txBox="1"/>
            <p:nvPr/>
          </p:nvSpPr>
          <p:spPr>
            <a:xfrm>
              <a:off x="2603401" y="4778876"/>
              <a:ext cx="1742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MPEG depth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47617" y="4778876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VBGMM K-Means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7177" y="4756518"/>
              <a:ext cx="183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 smtClean="0">
                  <a:latin typeface="Microsoft Sans Serif" pitchFamily="34" charset="0"/>
                  <a:cs typeface="Microsoft Sans Serif" pitchFamily="34" charset="0"/>
                </a:rPr>
                <a:t>Original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404" y="1566084"/>
              <a:ext cx="370361" cy="3205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13136" y="1771502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0610" y="3477328"/>
              <a:ext cx="914400" cy="126014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63841" y="4802684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VBDMM Mean-Shift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400906" y="1782341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08934" y="1771502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460526" y="1795885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3121" y="1628800"/>
              <a:ext cx="370361" cy="31181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61891" y="1792954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07223" y="1988840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52788" y="1988840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04397" y="2016758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6124" y="2016758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4" name="Rectangle 4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4" name="Picture 2" descr="C:\Users\prara\Dropbox\Source\Web\research\icassp\results_icassp\lovebird1_v07_vbgmm_results2_f228.bmp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88" y="1659957"/>
            <a:ext cx="1595896" cy="2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prara\Dropbox\Source\Web\research\icassp\results_icassp\lovebird1_v07_mpeg_results2_f228.bmp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01" y="1671576"/>
            <a:ext cx="1595896" cy="2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prara\Dropbox\Source\Web\research\icassp\results_icassp\lovebird1_v07_original_results2_f228.bmp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3" y="1659957"/>
            <a:ext cx="1595896" cy="2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prara\Dropbox\Source\Web\research\icassp\results_icassp\lovebird1_v07_vbdmm_results2_f228.bmp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844" y="1659957"/>
            <a:ext cx="1595896" cy="2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2807223" y="2018514"/>
            <a:ext cx="891792" cy="2088883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60032" y="2019073"/>
            <a:ext cx="891792" cy="2088324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940089" y="2019072"/>
            <a:ext cx="891792" cy="2202015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76124" y="2019073"/>
            <a:ext cx="891792" cy="2202014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3528" y="836712"/>
            <a:ext cx="8280920" cy="4320480"/>
          </a:xfrm>
        </p:spPr>
        <p:txBody>
          <a:bodyPr>
            <a:noAutofit/>
          </a:bodyPr>
          <a:lstStyle/>
          <a:p>
            <a:pPr algn="just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The inter-view depth consistency and hence, the free-viewpoint experience improve</a:t>
            </a:r>
          </a:p>
          <a:p>
            <a:pPr algn="just">
              <a:lnSpc>
                <a:spcPct val="110000"/>
              </a:lnSpc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he per-pixel association between depth and color is exploited by classification</a:t>
            </a:r>
          </a:p>
          <a:p>
            <a:pPr marL="0" indent="0" algn="just">
              <a:buNone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Depth subclassification improves depth maps and hence, view rendering quality</a:t>
            </a:r>
          </a:p>
          <a:p>
            <a:pPr algn="just"/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Both objective and subjective results improve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3" name="Rectangle 1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Conclusions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5" name="Rectangle 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9" name="Footer Placeholder 11"/>
          <p:cNvSpPr txBox="1">
            <a:spLocks/>
          </p:cNvSpPr>
          <p:nvPr/>
        </p:nvSpPr>
        <p:spPr>
          <a:xfrm>
            <a:off x="8676455" y="6358324"/>
            <a:ext cx="4610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3774" y="2653403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Thank you</a:t>
            </a:r>
            <a:endParaRPr lang="sv-SE" sz="44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9" name="Rectangle 6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8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90" name="Oval 89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33664"/>
              </p:ext>
            </p:extLst>
          </p:nvPr>
        </p:nvGraphicFramePr>
        <p:xfrm>
          <a:off x="5364088" y="5976267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32780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7554872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488033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40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65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8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96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421522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77" name="Rectangle 76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91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 91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94" name="Oval 93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0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33664"/>
              </p:ext>
            </p:extLst>
          </p:nvPr>
        </p:nvGraphicFramePr>
        <p:xfrm>
          <a:off x="5364088" y="5976267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32780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0253"/>
              </p:ext>
            </p:extLst>
          </p:nvPr>
        </p:nvGraphicFramePr>
        <p:xfrm>
          <a:off x="5312174" y="4653136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27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Depth image based rendering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pic>
        <p:nvPicPr>
          <p:cNvPr id="160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2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7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445046" y="908720"/>
            <a:ext cx="2989684" cy="5061520"/>
            <a:chOff x="5557614" y="1368883"/>
            <a:chExt cx="2989684" cy="5061520"/>
          </a:xfrm>
        </p:grpSpPr>
        <p:pic>
          <p:nvPicPr>
            <p:cNvPr id="16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18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780574"/>
              </p:ext>
            </p:extLst>
          </p:nvPr>
        </p:nvGraphicFramePr>
        <p:xfrm>
          <a:off x="539552" y="5924897"/>
          <a:ext cx="295232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89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37" y="3991666"/>
            <a:ext cx="992735" cy="6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759688"/>
              </p:ext>
            </p:extLst>
          </p:nvPr>
        </p:nvGraphicFramePr>
        <p:xfrm>
          <a:off x="107504" y="4680712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2415952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349113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282602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4" name="Rectangle 4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2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7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445046" y="908720"/>
            <a:ext cx="2989684" cy="5061520"/>
            <a:chOff x="5557614" y="1368883"/>
            <a:chExt cx="2989684" cy="5061520"/>
          </a:xfrm>
        </p:grpSpPr>
        <p:pic>
          <p:nvPicPr>
            <p:cNvPr id="16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18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2415952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349113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282602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59" name="Rectangle 5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-2738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Depth image based rendering</a:t>
            </a:r>
            <a:endParaRPr lang="sv-SE" sz="32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94811"/>
              </p:ext>
            </p:extLst>
          </p:nvPr>
        </p:nvGraphicFramePr>
        <p:xfrm>
          <a:off x="539552" y="5924897"/>
          <a:ext cx="295232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232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61481"/>
              </p:ext>
            </p:extLst>
          </p:nvPr>
        </p:nvGraphicFramePr>
        <p:xfrm>
          <a:off x="107504" y="4680712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7" name="Rectangle 66"/>
          <p:cNvSpPr/>
          <p:nvPr/>
        </p:nvSpPr>
        <p:spPr>
          <a:xfrm>
            <a:off x="3623943" y="984176"/>
            <a:ext cx="5501025" cy="114390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Depth pixels represent shortest distance between object points and the camera plane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To be estimated from multiview imagery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3707904" y="2348880"/>
            <a:ext cx="1636919" cy="1183759"/>
            <a:chOff x="3563888" y="2348880"/>
            <a:chExt cx="1636919" cy="1183759"/>
          </a:xfrm>
        </p:grpSpPr>
        <p:sp>
          <p:nvSpPr>
            <p:cNvPr id="69" name="TextBox 68"/>
            <p:cNvSpPr txBox="1"/>
            <p:nvPr/>
          </p:nvSpPr>
          <p:spPr>
            <a:xfrm>
              <a:off x="3563888" y="2348880"/>
              <a:ext cx="16369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000" dirty="0" smtClean="0">
                  <a:latin typeface="Microsoft Sans Serif" pitchFamily="34" charset="0"/>
                  <a:cs typeface="Microsoft Sans Serif" pitchFamily="34" charset="0"/>
                </a:rPr>
                <a:t>Depth image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736321" y="2734751"/>
              <a:ext cx="1116022" cy="797888"/>
              <a:chOff x="2915816" y="2744276"/>
              <a:chExt cx="1116022" cy="797888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9104" y="2744276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997" y="2802174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2839705"/>
                <a:ext cx="992734" cy="702459"/>
              </a:xfrm>
              <a:prstGeom prst="rect">
                <a:avLst/>
              </a:prstGeom>
            </p:spPr>
          </p:pic>
        </p:grpSp>
      </p:grpSp>
      <p:sp>
        <p:nvSpPr>
          <p:cNvPr id="74" name="Rectangle 73"/>
          <p:cNvSpPr/>
          <p:nvPr/>
        </p:nvSpPr>
        <p:spPr>
          <a:xfrm>
            <a:off x="3726936" y="3584195"/>
            <a:ext cx="1546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3D </a:t>
            </a:r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warping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5276389" y="2400340"/>
            <a:ext cx="871192" cy="1481033"/>
            <a:chOff x="4983198" y="2285799"/>
            <a:chExt cx="583160" cy="1481033"/>
          </a:xfrm>
        </p:grpSpPr>
        <p:sp>
          <p:nvSpPr>
            <p:cNvPr id="76" name="Rectangle 75"/>
            <p:cNvSpPr/>
            <p:nvPr/>
          </p:nvSpPr>
          <p:spPr>
            <a:xfrm rot="10800000">
              <a:off x="5121370" y="2722075"/>
              <a:ext cx="290343" cy="70620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83198" y="2285799"/>
              <a:ext cx="583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crosoft Sans Serif" pitchFamily="34" charset="0"/>
                  <a:cs typeface="Microsoft Sans Serif" pitchFamily="34" charset="0"/>
                </a:rPr>
                <a:t>Near</a:t>
              </a:r>
              <a:endParaRPr lang="en-US" sz="16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057005" y="3428278"/>
              <a:ext cx="4077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crosoft Sans Serif" pitchFamily="34" charset="0"/>
                  <a:cs typeface="Microsoft Sans Serif" pitchFamily="34" charset="0"/>
                </a:rPr>
                <a:t>Far</a:t>
              </a:r>
              <a:endParaRPr lang="en-US" sz="16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5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17704</TotalTime>
  <Words>2292</Words>
  <Application>Microsoft Office PowerPoint</Application>
  <PresentationFormat>On-screen Show (4:3)</PresentationFormat>
  <Paragraphs>607</Paragraphs>
  <Slides>57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Office Theme</vt:lpstr>
      <vt:lpstr>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Pravin Kumar Rana</dc:creator>
  <cp:lastModifiedBy>Pravin Kumar Rana</cp:lastModifiedBy>
  <cp:revision>806</cp:revision>
  <dcterms:created xsi:type="dcterms:W3CDTF">2012-11-09T16:54:51Z</dcterms:created>
  <dcterms:modified xsi:type="dcterms:W3CDTF">2013-06-05T14:14:41Z</dcterms:modified>
</cp:coreProperties>
</file>